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7" r:id="rId2"/>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83" r:id="rId16"/>
    <p:sldId id="284" r:id="rId17"/>
    <p:sldId id="285" r:id="rId18"/>
    <p:sldId id="286" r:id="rId19"/>
    <p:sldId id="278" r:id="rId20"/>
    <p:sldId id="279" r:id="rId21"/>
    <p:sldId id="280" r:id="rId22"/>
    <p:sldId id="281" r:id="rId23"/>
    <p:sldId id="282" r:id="rId24"/>
    <p:sldId id="270" r:id="rId25"/>
    <p:sldId id="271" r:id="rId26"/>
    <p:sldId id="272" r:id="rId27"/>
    <p:sldId id="273" r:id="rId28"/>
    <p:sldId id="274" r:id="rId29"/>
    <p:sldId id="275" r:id="rId30"/>
    <p:sldId id="27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37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7678C9-D531-4633-9596-03D42B03128A}" type="datetimeFigureOut">
              <a:rPr lang="ar-IQ" smtClean="0"/>
              <a:pPr/>
              <a:t>23/04/1444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5F4A8F4-20F6-46A2-BD51-63CFA0147626}"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15F4A8F4-20F6-46A2-BD51-63CFA0147626}" type="slidenum">
              <a:rPr lang="ar-IQ" smtClean="0"/>
              <a:pPr/>
              <a:t>4</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15F4A8F4-20F6-46A2-BD51-63CFA0147626}" type="slidenum">
              <a:rPr lang="ar-IQ" smtClean="0"/>
              <a:pPr/>
              <a:t>18</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536729-FC5C-4099-AC31-3E57F6B06041}"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36729-FC5C-4099-AC31-3E57F6B06041}"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36729-FC5C-4099-AC31-3E57F6B06041}"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36729-FC5C-4099-AC31-3E57F6B06041}"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536729-FC5C-4099-AC31-3E57F6B06041}"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536729-FC5C-4099-AC31-3E57F6B06041}"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536729-FC5C-4099-AC31-3E57F6B06041}" type="datetimeFigureOut">
              <a:rPr lang="en-US" smtClean="0"/>
              <a:pPr/>
              <a:t>11/17/2022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536729-FC5C-4099-AC31-3E57F6B06041}" type="datetimeFigureOut">
              <a:rPr lang="en-US" smtClean="0"/>
              <a:pPr/>
              <a:t>11/17/2022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36729-FC5C-4099-AC31-3E57F6B06041}" type="datetimeFigureOut">
              <a:rPr lang="en-US" smtClean="0"/>
              <a:pPr/>
              <a:t>11/17/2022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36729-FC5C-4099-AC31-3E57F6B06041}"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36729-FC5C-4099-AC31-3E57F6B06041}"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36729-FC5C-4099-AC31-3E57F6B06041}" type="datetimeFigureOut">
              <a:rPr lang="en-US" smtClean="0"/>
              <a:pPr/>
              <a:t>11/17/2022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06CB5-2504-4B1F-8275-3940593596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87624" y="3861048"/>
            <a:ext cx="6872808" cy="978581"/>
          </a:xfrm>
        </p:spPr>
        <p:txBody>
          <a:bodyPr/>
          <a:lstStyle/>
          <a:p>
            <a:r>
              <a:rPr lang="en-US" b="1" dirty="0" smtClean="0">
                <a:solidFill>
                  <a:schemeClr val="tx2"/>
                </a:solidFill>
              </a:rPr>
              <a:t>Dr. Abdulmutalib Abdulla Mohammed</a:t>
            </a:r>
            <a:endParaRPr lang="ar-IQ" b="1" dirty="0">
              <a:solidFill>
                <a:schemeClr val="tx2"/>
              </a:solidFill>
            </a:endParaRPr>
          </a:p>
        </p:txBody>
      </p:sp>
      <p:sp>
        <p:nvSpPr>
          <p:cNvPr id="4" name="Title 1"/>
          <p:cNvSpPr>
            <a:spLocks noGrp="1"/>
          </p:cNvSpPr>
          <p:nvPr>
            <p:ph type="ctrTitle"/>
          </p:nvPr>
        </p:nvSpPr>
        <p:spPr>
          <a:xfrm>
            <a:off x="827584" y="1556792"/>
            <a:ext cx="7772400" cy="1470025"/>
          </a:xfrm>
        </p:spPr>
        <p:txBody>
          <a:bodyPr>
            <a:noAutofit/>
          </a:bodyPr>
          <a:lstStyle/>
          <a:p>
            <a:r>
              <a:rPr lang="en-US" sz="4800" b="1" dirty="0" smtClean="0">
                <a:solidFill>
                  <a:srgbClr val="FF0000"/>
                </a:solidFill>
              </a:rPr>
              <a:t/>
            </a:r>
            <a:br>
              <a:rPr lang="en-US" sz="4800" b="1" dirty="0" smtClean="0">
                <a:solidFill>
                  <a:srgbClr val="FF0000"/>
                </a:solidFill>
              </a:rPr>
            </a:br>
            <a:r>
              <a:rPr lang="en-US" sz="4800" b="1" dirty="0" smtClean="0">
                <a:solidFill>
                  <a:srgbClr val="FF0000"/>
                </a:solidFill>
              </a:rPr>
              <a:t/>
            </a:r>
            <a:br>
              <a:rPr lang="en-US" sz="4800" b="1" dirty="0" smtClean="0">
                <a:solidFill>
                  <a:srgbClr val="FF0000"/>
                </a:solidFill>
              </a:rPr>
            </a:br>
            <a:r>
              <a:rPr lang="en-US" sz="4800" b="1" dirty="0" smtClean="0">
                <a:solidFill>
                  <a:srgbClr val="FF0000"/>
                </a:solidFill>
              </a:rPr>
              <a:t>Microbiology </a:t>
            </a:r>
            <a:r>
              <a:rPr lang="en-US" sz="4800" b="1" dirty="0">
                <a:solidFill>
                  <a:srgbClr val="FF0000"/>
                </a:solidFill>
              </a:rPr>
              <a:t>and </a:t>
            </a:r>
            <a:r>
              <a:rPr lang="en-US" sz="4800" b="1" dirty="0" smtClean="0">
                <a:solidFill>
                  <a:srgbClr val="FF0000"/>
                </a:solidFill>
              </a:rPr>
              <a:t>Nurse</a:t>
            </a:r>
            <a:br>
              <a:rPr lang="en-US" sz="4800" b="1" dirty="0" smtClean="0">
                <a:solidFill>
                  <a:srgbClr val="FF0000"/>
                </a:solidFill>
              </a:rPr>
            </a:br>
            <a:r>
              <a:rPr lang="en-US" sz="4800" b="1" dirty="0" smtClean="0">
                <a:solidFill>
                  <a:srgbClr val="FF0000"/>
                </a:solidFill>
              </a:rPr>
              <a:t>(Nosocomial infection)</a:t>
            </a:r>
            <a:r>
              <a:rPr lang="en-US" sz="4800" b="1" dirty="0" smtClean="0">
                <a:solidFill>
                  <a:srgbClr val="FF0000"/>
                </a:solidFill>
              </a:rPr>
              <a:t/>
            </a:r>
            <a:br>
              <a:rPr lang="en-US" sz="4800" b="1" dirty="0" smtClean="0">
                <a:solidFill>
                  <a:srgbClr val="FF0000"/>
                </a:solidFill>
              </a:rPr>
            </a:br>
            <a:r>
              <a:rPr lang="en-US" sz="4800" b="1" dirty="0">
                <a:solidFill>
                  <a:srgbClr val="FF0000"/>
                </a:solidFill>
              </a:rPr>
              <a:t/>
            </a:r>
            <a:br>
              <a:rPr lang="en-US" sz="4800" b="1" dirty="0">
                <a:solidFill>
                  <a:srgbClr val="FF0000"/>
                </a:solidFill>
              </a:rPr>
            </a:br>
            <a:endParaRPr lang="en-US" sz="48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501122" cy="6369072"/>
          </a:xfrm>
        </p:spPr>
        <p:txBody>
          <a:bodyPr>
            <a:noAutofit/>
          </a:bodyPr>
          <a:lstStyle/>
          <a:p>
            <a:pPr algn="l" rtl="1"/>
            <a:r>
              <a:rPr lang="en-US" sz="2800" b="1" dirty="0"/>
              <a:t>4- Vectors : </a:t>
            </a:r>
            <a:r>
              <a:rPr lang="en-US" sz="2800" dirty="0"/>
              <a:t>Some vectors may act as reservoir host ( e.g. ticks in relapsing fever and spotted fever ) .</a:t>
            </a:r>
            <a:br>
              <a:rPr lang="en-US" sz="2800" dirty="0"/>
            </a:br>
            <a:r>
              <a:rPr lang="en-US" sz="2800" b="1" dirty="0"/>
              <a:t>5- Soil : </a:t>
            </a:r>
            <a:r>
              <a:rPr lang="en-US" sz="2800" dirty="0"/>
              <a:t>soil may serve as  source of </a:t>
            </a:r>
            <a:r>
              <a:rPr lang="en-US" sz="2800" dirty="0" err="1"/>
              <a:t>parasiting</a:t>
            </a:r>
            <a:r>
              <a:rPr lang="en-US" sz="2800" dirty="0"/>
              <a:t> infection like roundworm and hookworm . spores of tetanus bacilli remain viable in soil for a long time , fungi like </a:t>
            </a:r>
            <a:r>
              <a:rPr lang="en-US" sz="2800" i="1" dirty="0" err="1"/>
              <a:t>Histoplasma</a:t>
            </a:r>
            <a:r>
              <a:rPr lang="en-US" sz="2800" i="1" dirty="0"/>
              <a:t> </a:t>
            </a:r>
            <a:r>
              <a:rPr lang="en-US" sz="2800" dirty="0"/>
              <a:t> </a:t>
            </a:r>
            <a:r>
              <a:rPr lang="en-US" sz="2800" i="1" dirty="0" err="1"/>
              <a:t>capsulatum</a:t>
            </a:r>
            <a:r>
              <a:rPr lang="en-US" sz="2800" i="1" dirty="0"/>
              <a:t> </a:t>
            </a:r>
            <a:r>
              <a:rPr lang="en-US" sz="2800" dirty="0"/>
              <a:t> and higher bacteria like </a:t>
            </a:r>
            <a:r>
              <a:rPr lang="en-US" sz="2800" i="1" dirty="0" err="1"/>
              <a:t>Nocardia</a:t>
            </a:r>
            <a:r>
              <a:rPr lang="en-US" sz="2800" i="1" dirty="0"/>
              <a:t> </a:t>
            </a:r>
            <a:r>
              <a:rPr lang="en-US" sz="2800" i="1" dirty="0" err="1"/>
              <a:t>asteroides</a:t>
            </a:r>
            <a:r>
              <a:rPr lang="en-US" sz="2800" i="1" dirty="0"/>
              <a:t> </a:t>
            </a:r>
            <a:r>
              <a:rPr lang="en-US" sz="2800" dirty="0"/>
              <a:t> also survive in soil and cause human infection .</a:t>
            </a:r>
            <a:br>
              <a:rPr lang="en-US" sz="2800" dirty="0"/>
            </a:br>
            <a:r>
              <a:rPr lang="en-US" sz="2800" b="1" dirty="0"/>
              <a:t>6- Water :</a:t>
            </a:r>
            <a:r>
              <a:rPr lang="en-US" sz="2800" dirty="0"/>
              <a:t> </a:t>
            </a:r>
            <a:r>
              <a:rPr lang="en-US" sz="2800" i="1" dirty="0" err="1"/>
              <a:t>Vibrio</a:t>
            </a:r>
            <a:r>
              <a:rPr lang="en-US" sz="2800" i="1" dirty="0"/>
              <a:t> </a:t>
            </a:r>
            <a:r>
              <a:rPr lang="en-US" sz="2800" i="1" dirty="0" err="1"/>
              <a:t>cholerae</a:t>
            </a:r>
            <a:r>
              <a:rPr lang="en-US" sz="2800" dirty="0"/>
              <a:t> , infective hepatitis virus ( Hepatitis –A) , guinea worm may be found in water  .</a:t>
            </a:r>
            <a:br>
              <a:rPr lang="en-US" sz="2800" dirty="0"/>
            </a:br>
            <a:r>
              <a:rPr lang="en-US" sz="2800" b="1" dirty="0"/>
              <a:t>7- Food :</a:t>
            </a:r>
            <a:r>
              <a:rPr lang="en-US" sz="2800" i="1" dirty="0"/>
              <a:t> </a:t>
            </a:r>
            <a:r>
              <a:rPr lang="en-US" sz="2800" dirty="0"/>
              <a:t>contaminated food may be source of infection . presence of pathogens in food may be due to external contamination ( e.g. food poisoning by </a:t>
            </a:r>
            <a:r>
              <a:rPr lang="en-US" sz="2800" i="1" dirty="0"/>
              <a:t>Staphylococcus</a:t>
            </a:r>
            <a:r>
              <a:rPr lang="en-US" sz="2800" dirty="0"/>
              <a:t> ) .</a:t>
            </a:r>
            <a:br>
              <a:rPr lang="en-US" sz="2800" dirty="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472518" cy="6226196"/>
          </a:xfrm>
        </p:spPr>
        <p:txBody>
          <a:bodyPr>
            <a:normAutofit/>
          </a:bodyPr>
          <a:lstStyle/>
          <a:p>
            <a:pPr algn="l" rtl="1"/>
            <a:r>
              <a:rPr lang="en-US" sz="2800" b="1" dirty="0">
                <a:solidFill>
                  <a:srgbClr val="FF0000"/>
                </a:solidFill>
              </a:rPr>
              <a:t>Methods of Transmission of Infection </a:t>
            </a:r>
            <a:r>
              <a:rPr lang="en-US" sz="2400" dirty="0"/>
              <a:t/>
            </a:r>
            <a:br>
              <a:rPr lang="en-US" sz="2400" dirty="0"/>
            </a:br>
            <a:r>
              <a:rPr lang="en-US" sz="2400" b="1" dirty="0"/>
              <a:t>1</a:t>
            </a:r>
            <a:r>
              <a:rPr lang="en-US" sz="2400" dirty="0"/>
              <a:t>- </a:t>
            </a:r>
            <a:r>
              <a:rPr lang="en-US" sz="2400" b="1" dirty="0"/>
              <a:t>Contact</a:t>
            </a:r>
            <a:r>
              <a:rPr lang="en-US" sz="2400" dirty="0"/>
              <a:t> : Syphilis , gonorrhea, trachoma . </a:t>
            </a:r>
            <a:br>
              <a:rPr lang="en-US" sz="2400" dirty="0"/>
            </a:br>
            <a:r>
              <a:rPr lang="en-US" sz="2400" b="1" dirty="0"/>
              <a:t>2</a:t>
            </a:r>
            <a:r>
              <a:rPr lang="en-US" sz="2400" dirty="0"/>
              <a:t>- </a:t>
            </a:r>
            <a:r>
              <a:rPr lang="en-US" sz="2400" b="1" dirty="0"/>
              <a:t>Inhalation</a:t>
            </a:r>
            <a:r>
              <a:rPr lang="en-US" sz="2400" dirty="0"/>
              <a:t> : Influenza , tuberculosis , smallpox , measles , mumps , etc.</a:t>
            </a:r>
            <a:br>
              <a:rPr lang="en-US" sz="2400" dirty="0"/>
            </a:br>
            <a:r>
              <a:rPr lang="en-US" sz="2400" b="1" dirty="0"/>
              <a:t>3</a:t>
            </a:r>
            <a:r>
              <a:rPr lang="en-US" sz="2400" dirty="0"/>
              <a:t>- </a:t>
            </a:r>
            <a:r>
              <a:rPr lang="en-US" sz="2400" b="1" dirty="0"/>
              <a:t>Infection</a:t>
            </a:r>
            <a:r>
              <a:rPr lang="en-US" sz="2400" dirty="0"/>
              <a:t> : Cholera ( water ) , food poisoning (food) and dysentery ( hand borne ).</a:t>
            </a:r>
            <a:br>
              <a:rPr lang="en-US" sz="2400" dirty="0"/>
            </a:br>
            <a:r>
              <a:rPr lang="en-US" sz="2400" b="1" dirty="0"/>
              <a:t>4</a:t>
            </a:r>
            <a:r>
              <a:rPr lang="en-US" sz="2400" dirty="0"/>
              <a:t>- </a:t>
            </a:r>
            <a:r>
              <a:rPr lang="en-US" sz="2400" b="1" dirty="0"/>
              <a:t>Inoculation</a:t>
            </a:r>
            <a:r>
              <a:rPr lang="en-US" sz="2400" dirty="0"/>
              <a:t> : tetanus ( infection ) , rabies (dog) , </a:t>
            </a:r>
            <a:r>
              <a:rPr lang="en-US" sz="2400" dirty="0" err="1"/>
              <a:t>arbovirus</a:t>
            </a:r>
            <a:r>
              <a:rPr lang="en-US" sz="2400" dirty="0"/>
              <a:t> ( insect ) and serum hepatitis ,i.e. hepatitis-B ( infection ) .</a:t>
            </a:r>
            <a:br>
              <a:rPr lang="en-US" sz="2400" dirty="0"/>
            </a:br>
            <a:r>
              <a:rPr lang="en-US" sz="2400" b="1" dirty="0"/>
              <a:t>5</a:t>
            </a:r>
            <a:r>
              <a:rPr lang="en-US" sz="2400" dirty="0"/>
              <a:t>- </a:t>
            </a:r>
            <a:r>
              <a:rPr lang="en-US" sz="2400" b="1" dirty="0"/>
              <a:t>Insects</a:t>
            </a:r>
            <a:r>
              <a:rPr lang="en-US" sz="2400" dirty="0"/>
              <a:t> : they act as mechanical vector ( dysentery and typhoid by housefly ) or biological vector ( malaria) of infectious disease .</a:t>
            </a:r>
            <a:br>
              <a:rPr lang="en-US" sz="2400" dirty="0"/>
            </a:br>
            <a:r>
              <a:rPr lang="en-US" sz="2400" b="1" dirty="0"/>
              <a:t>6</a:t>
            </a:r>
            <a:r>
              <a:rPr lang="en-US" sz="2400" dirty="0"/>
              <a:t>- </a:t>
            </a:r>
            <a:r>
              <a:rPr lang="en-US" sz="2400" b="1" dirty="0"/>
              <a:t>Congenital</a:t>
            </a:r>
            <a:r>
              <a:rPr lang="en-US" sz="2400" dirty="0"/>
              <a:t> : congenital syphilis , rubella , </a:t>
            </a:r>
            <a:r>
              <a:rPr lang="en-US" sz="2400" i="1" dirty="0" err="1"/>
              <a:t>Listeria</a:t>
            </a:r>
            <a:r>
              <a:rPr lang="en-US" sz="2400" i="1" dirty="0"/>
              <a:t>  </a:t>
            </a:r>
            <a:r>
              <a:rPr lang="en-US" sz="2400" i="1" dirty="0" err="1"/>
              <a:t>monocytogenes</a:t>
            </a:r>
            <a:r>
              <a:rPr lang="en-US" sz="2400" dirty="0"/>
              <a:t> , </a:t>
            </a:r>
            <a:r>
              <a:rPr lang="en-US" sz="2400" dirty="0" err="1"/>
              <a:t>toxoplasma</a:t>
            </a:r>
            <a:r>
              <a:rPr lang="en-US" sz="2400" dirty="0"/>
              <a:t> and </a:t>
            </a:r>
            <a:r>
              <a:rPr lang="en-US" sz="2400" dirty="0" err="1"/>
              <a:t>cytomegalic</a:t>
            </a:r>
            <a:r>
              <a:rPr lang="en-US" sz="2400" dirty="0"/>
              <a:t> inclusion disease .</a:t>
            </a:r>
            <a:br>
              <a:rPr lang="en-US" sz="2400" dirty="0"/>
            </a:br>
            <a:r>
              <a:rPr lang="en-US" sz="2400" b="1" dirty="0"/>
              <a:t>7</a:t>
            </a:r>
            <a:r>
              <a:rPr lang="en-US" sz="2400" dirty="0"/>
              <a:t>- </a:t>
            </a:r>
            <a:r>
              <a:rPr lang="en-US" sz="2400" b="1" dirty="0"/>
              <a:t>Laboratory infection </a:t>
            </a:r>
            <a:r>
              <a:rPr lang="en-US" sz="2400" dirty="0"/>
              <a:t>: infection may be transmitted during procedures like , injection , lumbar puncture , catheterization , etc. if proper care is not taken .</a:t>
            </a:r>
            <a:br>
              <a:rPr lang="en-US" sz="2400" dirty="0"/>
            </a:b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6154758"/>
          </a:xfrm>
        </p:spPr>
        <p:txBody>
          <a:bodyPr>
            <a:normAutofit fontScale="90000"/>
          </a:bodyPr>
          <a:lstStyle/>
          <a:p>
            <a:pPr algn="l" rtl="1"/>
            <a:r>
              <a:rPr lang="en-US" b="1" dirty="0"/>
              <a:t> </a:t>
            </a:r>
            <a:r>
              <a:rPr lang="en-US" dirty="0"/>
              <a:t/>
            </a:r>
            <a:br>
              <a:rPr lang="en-US" dirty="0"/>
            </a:br>
            <a:r>
              <a:rPr lang="en-US" b="1" dirty="0">
                <a:solidFill>
                  <a:srgbClr val="FF0000"/>
                </a:solidFill>
              </a:rPr>
              <a:t>Characters of Pathogens</a:t>
            </a:r>
            <a:r>
              <a:rPr lang="en-US" dirty="0"/>
              <a:t/>
            </a:r>
            <a:br>
              <a:rPr lang="en-US" dirty="0"/>
            </a:br>
            <a:r>
              <a:rPr lang="en-US" b="1" dirty="0"/>
              <a:t>1</a:t>
            </a:r>
            <a:r>
              <a:rPr lang="en-US" dirty="0"/>
              <a:t>- bacteria should be able to enter the body .</a:t>
            </a:r>
            <a:br>
              <a:rPr lang="en-US" dirty="0"/>
            </a:br>
            <a:r>
              <a:rPr lang="en-US" b="1" dirty="0"/>
              <a:t>2</a:t>
            </a:r>
            <a:r>
              <a:rPr lang="en-US" dirty="0"/>
              <a:t>- organism should be able to multiply in the tissue .</a:t>
            </a:r>
            <a:br>
              <a:rPr lang="en-US" dirty="0"/>
            </a:br>
            <a:r>
              <a:rPr lang="en-US" b="1" dirty="0"/>
              <a:t>3</a:t>
            </a:r>
            <a:r>
              <a:rPr lang="en-US" dirty="0"/>
              <a:t>- they should be able to damage the tissue .</a:t>
            </a:r>
            <a:br>
              <a:rPr lang="en-US" dirty="0"/>
            </a:br>
            <a:r>
              <a:rPr lang="en-US" b="1" dirty="0"/>
              <a:t>4</a:t>
            </a:r>
            <a:r>
              <a:rPr lang="en-US" dirty="0"/>
              <a:t>- they must be capable to resist the host defense .</a:t>
            </a: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6369072"/>
          </a:xfrm>
        </p:spPr>
        <p:txBody>
          <a:bodyPr>
            <a:normAutofit/>
          </a:bodyPr>
          <a:lstStyle/>
          <a:p>
            <a:pPr algn="l" rtl="1"/>
            <a:r>
              <a:rPr lang="en-US" sz="2800" b="1" dirty="0">
                <a:solidFill>
                  <a:srgbClr val="FF0000"/>
                </a:solidFill>
              </a:rPr>
              <a:t>Factors Predisposing to Microbial Pathogenicity</a:t>
            </a:r>
            <a:r>
              <a:rPr lang="en-US" sz="2800" dirty="0"/>
              <a:t/>
            </a:r>
            <a:br>
              <a:rPr lang="en-US" sz="2800" dirty="0"/>
            </a:br>
            <a:r>
              <a:rPr lang="en-US" sz="2800" b="1" dirty="0"/>
              <a:t>Pathogenicity : </a:t>
            </a:r>
            <a:r>
              <a:rPr lang="en-US" sz="2800" dirty="0"/>
              <a:t>it is referred to the ability of microbial species to produce disease .</a:t>
            </a:r>
            <a:br>
              <a:rPr lang="en-US" sz="2800" dirty="0"/>
            </a:br>
            <a:r>
              <a:rPr lang="en-US" sz="2800" b="1" dirty="0"/>
              <a:t>Virulence :</a:t>
            </a:r>
            <a:r>
              <a:rPr lang="en-US" sz="2800" dirty="0"/>
              <a:t> it is referred to the ability of microbial</a:t>
            </a:r>
            <a:r>
              <a:rPr lang="en-US" sz="2800" b="1" dirty="0"/>
              <a:t> </a:t>
            </a:r>
            <a:r>
              <a:rPr lang="en-US" sz="2800" dirty="0"/>
              <a:t>strains to produce disease , e.g. polio virus contains strain of varying degree of virulence . </a:t>
            </a:r>
            <a:br>
              <a:rPr lang="en-US" sz="2800" dirty="0"/>
            </a:br>
            <a:r>
              <a:rPr lang="en-US" sz="2800" dirty="0"/>
              <a:t>Virulence  is the sum of the following factors</a:t>
            </a:r>
            <a:r>
              <a:rPr lang="en-US" sz="2800" b="1" dirty="0"/>
              <a:t> </a:t>
            </a:r>
            <a:r>
              <a:rPr lang="en-US" sz="2800" dirty="0"/>
              <a:t>:</a:t>
            </a:r>
            <a:r>
              <a:rPr lang="en-US" sz="2800" b="1" dirty="0"/>
              <a:t> </a:t>
            </a:r>
            <a:r>
              <a:rPr lang="en-US" sz="2800" dirty="0"/>
              <a:t/>
            </a:r>
            <a:br>
              <a:rPr lang="en-US" sz="2800" dirty="0"/>
            </a:br>
            <a:r>
              <a:rPr lang="en-US" sz="2800" b="1" dirty="0"/>
              <a:t>A- Invasiveness : </a:t>
            </a:r>
            <a:r>
              <a:rPr lang="en-US" sz="2800" dirty="0"/>
              <a:t>It is the ability of organism to spread in a host tissue after establishing infection . Less invasive organisms cause localized lesion , e.g. staphylococcal abscess . Highly invasive organisms cause generalized infection , e.g. streptococcal septicemia .</a:t>
            </a:r>
            <a:br>
              <a:rPr lang="en-US" sz="2800" dirty="0"/>
            </a:br>
            <a:r>
              <a:rPr lang="en-US" sz="2800" dirty="0" smtClean="0"/>
              <a:t> </a:t>
            </a:r>
            <a:r>
              <a:rPr lang="en-US" sz="2800" b="1" dirty="0" smtClean="0"/>
              <a:t>B- </a:t>
            </a:r>
            <a:r>
              <a:rPr lang="en-US" sz="2800" b="1" dirty="0" err="1"/>
              <a:t>Toxigenicity</a:t>
            </a:r>
            <a:r>
              <a:rPr lang="en-US" sz="2800" b="1" dirty="0"/>
              <a:t> : </a:t>
            </a:r>
            <a:r>
              <a:rPr lang="en-US" sz="2800" dirty="0"/>
              <a:t>Bacteria produce two types of toxins :</a:t>
            </a:r>
            <a:br>
              <a:rPr lang="en-US" sz="2800" dirty="0"/>
            </a:br>
            <a:r>
              <a:rPr lang="en-US" sz="2800" b="1" dirty="0"/>
              <a:t> a- </a:t>
            </a:r>
            <a:r>
              <a:rPr lang="en-US" sz="2800" b="1" dirty="0" err="1" smtClean="0"/>
              <a:t>Exotoxin</a:t>
            </a:r>
            <a:r>
              <a:rPr lang="en-US" sz="2800" b="1" dirty="0" smtClean="0"/>
              <a:t>       </a:t>
            </a:r>
            <a:r>
              <a:rPr lang="en-US" sz="2800" b="1" dirty="0"/>
              <a:t>b- </a:t>
            </a:r>
            <a:r>
              <a:rPr lang="en-US" sz="2800" b="1" dirty="0" err="1"/>
              <a:t>Endotoxin</a:t>
            </a:r>
            <a:r>
              <a:rPr lang="en-US" sz="2800" b="1" dirty="0"/>
              <a:t>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6226196"/>
          </a:xfrm>
        </p:spPr>
        <p:txBody>
          <a:bodyPr>
            <a:normAutofit fontScale="90000"/>
          </a:bodyPr>
          <a:lstStyle/>
          <a:p>
            <a:pPr algn="l" rtl="1"/>
            <a:r>
              <a:rPr lang="en-US" sz="4000" b="1" dirty="0" smtClean="0"/>
              <a:t/>
            </a:r>
            <a:br>
              <a:rPr lang="en-US" sz="4000" b="1" dirty="0" smtClean="0"/>
            </a:br>
            <a:r>
              <a:rPr lang="en-US" sz="4000" b="1" dirty="0" smtClean="0"/>
              <a:t/>
            </a:r>
            <a:br>
              <a:rPr lang="en-US" sz="4000" b="1" dirty="0" smtClean="0"/>
            </a:br>
            <a:r>
              <a:rPr lang="en-US" sz="4000" b="1" dirty="0" smtClean="0"/>
              <a:t>C- </a:t>
            </a:r>
            <a:r>
              <a:rPr lang="en-US" sz="4000" b="1" dirty="0"/>
              <a:t>Communicability : </a:t>
            </a:r>
            <a:r>
              <a:rPr lang="en-US" sz="4000" dirty="0"/>
              <a:t>this is ability of parasite to spread from one host to another. It determines the survival and distribution of organism in a community . Highly virulent organism may not exhibit a high degree of communicability due to rapid lethal effect on hosts . Infections in which pathogen is shed in secretions as in respiratory  and intestinal disease are highly communicable .</a:t>
            </a:r>
            <a:r>
              <a:rPr lang="en-US" dirty="0"/>
              <a:t/>
            </a:r>
            <a:br>
              <a:rPr lang="en-US" dirty="0"/>
            </a:br>
            <a:r>
              <a:rPr lang="en-US" dirty="0"/>
              <a:t> </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6583362"/>
          </a:xfrm>
        </p:spPr>
        <p:txBody>
          <a:bodyPr>
            <a:noAutofit/>
          </a:bodyPr>
          <a:lstStyle/>
          <a:p>
            <a:pPr algn="l"/>
            <a:r>
              <a:rPr lang="en-US" sz="6600" b="1" dirty="0" smtClean="0"/>
              <a:t> </a:t>
            </a:r>
            <a:r>
              <a:rPr lang="en-US" sz="3200" b="1" dirty="0" smtClean="0"/>
              <a:t>D-  other bacterial products :</a:t>
            </a:r>
            <a:r>
              <a:rPr lang="en-US" sz="2600" dirty="0" smtClean="0"/>
              <a:t/>
            </a:r>
            <a:br>
              <a:rPr lang="en-US" sz="2600" dirty="0" smtClean="0"/>
            </a:br>
            <a:r>
              <a:rPr lang="en-US" sz="2600" b="1" dirty="0" smtClean="0"/>
              <a:t>         1</a:t>
            </a:r>
            <a:r>
              <a:rPr lang="en-US" sz="2600" dirty="0" smtClean="0"/>
              <a:t>- Coagulase (Staphylococcus aureus ) which prevents phagocytosis by forming fibrin barrier around bacteria . </a:t>
            </a:r>
            <a:br>
              <a:rPr lang="en-US" sz="2600" dirty="0" smtClean="0"/>
            </a:br>
            <a:r>
              <a:rPr lang="en-US" sz="2600" dirty="0" smtClean="0"/>
              <a:t>         </a:t>
            </a:r>
            <a:r>
              <a:rPr lang="en-US" sz="2600" b="1" dirty="0" smtClean="0"/>
              <a:t>2</a:t>
            </a:r>
            <a:r>
              <a:rPr lang="en-US" sz="2600" dirty="0" smtClean="0"/>
              <a:t>- </a:t>
            </a:r>
            <a:r>
              <a:rPr lang="en-US" sz="2600" dirty="0" err="1" smtClean="0"/>
              <a:t>Fibrinolysin</a:t>
            </a:r>
            <a:r>
              <a:rPr lang="en-US" sz="2600" dirty="0" smtClean="0"/>
              <a:t> promotes  the spread of infection by breaking down the fibrin barrier in tissues  .     </a:t>
            </a:r>
            <a:br>
              <a:rPr lang="en-US" sz="2600" dirty="0" smtClean="0"/>
            </a:br>
            <a:r>
              <a:rPr lang="en-US" sz="2600" dirty="0" smtClean="0"/>
              <a:t>         </a:t>
            </a:r>
            <a:r>
              <a:rPr lang="en-US" sz="2600" b="1" dirty="0" smtClean="0"/>
              <a:t>3</a:t>
            </a:r>
            <a:r>
              <a:rPr lang="en-US" sz="2600" dirty="0" smtClean="0"/>
              <a:t>- </a:t>
            </a:r>
            <a:r>
              <a:rPr lang="en-US" sz="2600" dirty="0" err="1" smtClean="0"/>
              <a:t>Hyaluronidase</a:t>
            </a:r>
            <a:r>
              <a:rPr lang="en-US" sz="2600" dirty="0" smtClean="0"/>
              <a:t> split </a:t>
            </a:r>
            <a:r>
              <a:rPr lang="en-US" sz="2600" dirty="0" err="1" smtClean="0"/>
              <a:t>hyaluronic</a:t>
            </a:r>
            <a:r>
              <a:rPr lang="en-US" sz="2600" dirty="0" smtClean="0"/>
              <a:t> acid ( component of connective tissue) thus facilitating spread of infection along tissue spaces .</a:t>
            </a:r>
            <a:br>
              <a:rPr lang="en-US" sz="2600" dirty="0" smtClean="0"/>
            </a:br>
            <a:r>
              <a:rPr lang="en-US" sz="2600" dirty="0" smtClean="0"/>
              <a:t>         4-Leucoidins damage </a:t>
            </a:r>
            <a:r>
              <a:rPr lang="en-US" sz="2600" dirty="0" err="1" smtClean="0"/>
              <a:t>polymorphonuclear</a:t>
            </a:r>
            <a:r>
              <a:rPr lang="en-US" sz="2600" dirty="0" smtClean="0"/>
              <a:t> leucocytes  .</a:t>
            </a:r>
            <a:br>
              <a:rPr lang="en-US" sz="2600" dirty="0" smtClean="0"/>
            </a:br>
            <a:r>
              <a:rPr lang="en-US" sz="2600" dirty="0" smtClean="0"/>
              <a:t>         </a:t>
            </a:r>
            <a:r>
              <a:rPr lang="en-US" sz="2600" b="1" dirty="0" smtClean="0"/>
              <a:t>5</a:t>
            </a:r>
            <a:r>
              <a:rPr lang="en-US" sz="2600" dirty="0" smtClean="0"/>
              <a:t>- Hemolysin is produced by some organisms capable  of destroying erythrocytes .</a:t>
            </a:r>
            <a:br>
              <a:rPr lang="en-US" sz="2600" dirty="0" smtClean="0"/>
            </a:br>
            <a:r>
              <a:rPr lang="en-US" sz="2600" dirty="0" smtClean="0"/>
              <a:t>         </a:t>
            </a:r>
            <a:r>
              <a:rPr lang="en-US" sz="2600" b="1" dirty="0" smtClean="0"/>
              <a:t>6</a:t>
            </a:r>
            <a:r>
              <a:rPr lang="en-US" sz="2600" dirty="0" smtClean="0"/>
              <a:t>-  Ig A1 proteases : Gonococci , </a:t>
            </a:r>
            <a:r>
              <a:rPr lang="en-US" sz="2600" dirty="0" err="1" smtClean="0"/>
              <a:t>meningococci</a:t>
            </a:r>
            <a:r>
              <a:rPr lang="en-US" sz="2600" dirty="0" smtClean="0"/>
              <a:t> , </a:t>
            </a:r>
            <a:r>
              <a:rPr lang="en-US" sz="2600" dirty="0" err="1" smtClean="0"/>
              <a:t>Hemophilus</a:t>
            </a:r>
            <a:r>
              <a:rPr lang="en-US" sz="2600" dirty="0" smtClean="0"/>
              <a:t> </a:t>
            </a:r>
            <a:r>
              <a:rPr lang="en-US" sz="2600" dirty="0" err="1" smtClean="0"/>
              <a:t>influenzae</a:t>
            </a:r>
            <a:r>
              <a:rPr lang="en-US" sz="2600" dirty="0" smtClean="0"/>
              <a:t> , </a:t>
            </a:r>
            <a:r>
              <a:rPr lang="en-US" sz="2600" dirty="0" err="1" smtClean="0"/>
              <a:t>pneumococci</a:t>
            </a:r>
            <a:r>
              <a:rPr lang="en-US" sz="2600" dirty="0" smtClean="0"/>
              <a:t> , may produce IgA1 protease which splits </a:t>
            </a:r>
            <a:r>
              <a:rPr lang="en-US" sz="2600" dirty="0" err="1" smtClean="0"/>
              <a:t>IgA</a:t>
            </a:r>
            <a:r>
              <a:rPr lang="en-US" sz="2600" dirty="0" smtClean="0"/>
              <a:t> and inactivates its antibody activity </a:t>
            </a:r>
            <a:r>
              <a:rPr lang="en-US" sz="1200" dirty="0" smtClean="0"/>
              <a:t>.</a:t>
            </a:r>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332656"/>
            <a:ext cx="8445624" cy="6120680"/>
          </a:xfrm>
        </p:spPr>
        <p:txBody>
          <a:bodyPr>
            <a:normAutofit fontScale="90000"/>
          </a:bodyPr>
          <a:lstStyle/>
          <a:p>
            <a:pPr algn="l" rtl="1"/>
            <a:r>
              <a:rPr lang="ar-IQ" sz="4000" b="1" dirty="0" smtClean="0">
                <a:solidFill>
                  <a:srgbClr val="FF0000"/>
                </a:solidFill>
              </a:rPr>
              <a:t> </a:t>
            </a:r>
            <a:r>
              <a:rPr lang="en-US" sz="4000" b="1" dirty="0" smtClean="0">
                <a:solidFill>
                  <a:srgbClr val="FF0000"/>
                </a:solidFill>
              </a:rPr>
              <a:t>Chemotherapeutic Agents</a:t>
            </a:r>
            <a:br>
              <a:rPr lang="en-US" sz="4000" b="1" dirty="0" smtClean="0">
                <a:solidFill>
                  <a:srgbClr val="FF0000"/>
                </a:solidFill>
              </a:rPr>
            </a:br>
            <a:r>
              <a:rPr lang="en-US" sz="2900" dirty="0" smtClean="0"/>
              <a:t/>
            </a:r>
            <a:br>
              <a:rPr lang="en-US" sz="2900" dirty="0" smtClean="0"/>
            </a:br>
            <a:r>
              <a:rPr lang="en-US" sz="2900" b="1" dirty="0" smtClean="0"/>
              <a:t> </a:t>
            </a:r>
            <a:r>
              <a:rPr lang="en-US" sz="2900" dirty="0" smtClean="0"/>
              <a:t>    These are the agents which have lethal or inhibitory  effect on the microbes responsible , but in therapeutic concentration have little or no toxic action on the tissues .</a:t>
            </a:r>
            <a:br>
              <a:rPr lang="en-US" sz="2900" dirty="0" smtClean="0"/>
            </a:br>
            <a:r>
              <a:rPr lang="en-US" sz="2900" dirty="0" smtClean="0"/>
              <a:t>   These agents used in chemotherapy are of very diverse chemical structure .They can be divided into two categories :</a:t>
            </a:r>
            <a:br>
              <a:rPr lang="en-US" sz="2900" dirty="0" smtClean="0"/>
            </a:br>
            <a:r>
              <a:rPr lang="en-US" sz="2900" dirty="0" smtClean="0"/>
              <a:t>a- Relatively simple compounds obtained by laboratory synthesis , e.g. sulfonamides , isoniazid , PAS , trimethoprim , etc.</a:t>
            </a:r>
            <a:br>
              <a:rPr lang="en-US" sz="2900" dirty="0" smtClean="0"/>
            </a:br>
            <a:r>
              <a:rPr lang="en-US" sz="2900" dirty="0" smtClean="0"/>
              <a:t>b- Antibiotics are the substances produced by living organisms and which are active against other living organisms . Most of them are produced by soil actinomycetes .</a:t>
            </a:r>
            <a:br>
              <a:rPr lang="en-US" sz="2900" dirty="0" smtClean="0"/>
            </a:br>
            <a:endParaRPr lang="ar-IQ" sz="29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60648"/>
            <a:ext cx="8568952" cy="5962674"/>
          </a:xfrm>
        </p:spPr>
        <p:txBody>
          <a:bodyPr>
            <a:noAutofit/>
          </a:bodyPr>
          <a:lstStyle/>
          <a:p>
            <a:pPr algn="just"/>
            <a:r>
              <a:rPr lang="en-US" sz="2800" dirty="0" smtClean="0"/>
              <a:t>   Antibacterial agents are divided into two classes on the basis of type of action they exhibit against bacteria:</a:t>
            </a:r>
            <a:br>
              <a:rPr lang="en-US" sz="2800" dirty="0" smtClean="0"/>
            </a:br>
            <a:r>
              <a:rPr lang="en-US" sz="2800" dirty="0" smtClean="0"/>
              <a:t/>
            </a:r>
            <a:br>
              <a:rPr lang="en-US" sz="2800" dirty="0" smtClean="0"/>
            </a:br>
            <a:r>
              <a:rPr lang="en-US" sz="2800" dirty="0" smtClean="0"/>
              <a:t>1- Bacteriostatic drugs are drugs which , in the concentration attainable in the body , only inhibit bacterial growth ,e.g. </a:t>
            </a:r>
            <a:r>
              <a:rPr lang="en-US" sz="2800" dirty="0" err="1" smtClean="0"/>
              <a:t>Chloramphenicol</a:t>
            </a:r>
            <a:r>
              <a:rPr lang="en-US" sz="2800" dirty="0" smtClean="0"/>
              <a:t> , sulfonamides , </a:t>
            </a:r>
            <a:r>
              <a:rPr lang="en-US" sz="2800" dirty="0" err="1" smtClean="0"/>
              <a:t>tetracyclines</a:t>
            </a:r>
            <a:r>
              <a:rPr lang="en-US" sz="2800" dirty="0" smtClean="0"/>
              <a:t>…,etc.  </a:t>
            </a:r>
            <a:r>
              <a:rPr lang="ar-IQ" sz="2800" dirty="0" smtClean="0"/>
              <a:t> </a:t>
            </a:r>
            <a:r>
              <a:rPr lang="en-US" sz="2800" dirty="0" smtClean="0"/>
              <a:t/>
            </a:r>
            <a:br>
              <a:rPr lang="en-US" sz="2800" dirty="0" smtClean="0"/>
            </a:br>
            <a:r>
              <a:rPr lang="en-US" sz="2800" dirty="0" smtClean="0"/>
              <a:t>2- </a:t>
            </a:r>
            <a:r>
              <a:rPr lang="en-US" sz="2800" dirty="0" err="1" smtClean="0"/>
              <a:t>Bacteriocidal</a:t>
            </a:r>
            <a:r>
              <a:rPr lang="en-US" sz="2800" dirty="0" smtClean="0"/>
              <a:t> drugs  are the drugs which kill the bacteria by virtue of their rapid lethal action , e.g. </a:t>
            </a:r>
            <a:r>
              <a:rPr lang="en-US" sz="2800" dirty="0" err="1" smtClean="0"/>
              <a:t>penicillins</a:t>
            </a:r>
            <a:r>
              <a:rPr lang="en-US" sz="2800" dirty="0" smtClean="0"/>
              <a:t> ,</a:t>
            </a:r>
            <a:r>
              <a:rPr lang="en-US" sz="2800" dirty="0" err="1" smtClean="0"/>
              <a:t>cephalosporins</a:t>
            </a:r>
            <a:r>
              <a:rPr lang="en-US" sz="2800" dirty="0" smtClean="0"/>
              <a:t> , </a:t>
            </a:r>
            <a:r>
              <a:rPr lang="en-US" sz="2800" dirty="0" err="1" smtClean="0"/>
              <a:t>aminoglycosides</a:t>
            </a:r>
            <a:r>
              <a:rPr lang="en-US" sz="2800" dirty="0" smtClean="0"/>
              <a:t> , </a:t>
            </a:r>
            <a:r>
              <a:rPr lang="en-US" sz="2800" dirty="0" err="1" smtClean="0"/>
              <a:t>fucidin</a:t>
            </a:r>
            <a:r>
              <a:rPr lang="en-US" sz="2800" dirty="0" smtClean="0"/>
              <a:t> , </a:t>
            </a:r>
            <a:r>
              <a:rPr lang="en-US" sz="2800" dirty="0" err="1" smtClean="0"/>
              <a:t>nalidixic</a:t>
            </a:r>
            <a:r>
              <a:rPr lang="en-US" sz="2800" dirty="0" smtClean="0"/>
              <a:t> acid , etc. </a:t>
            </a:r>
            <a:r>
              <a:rPr lang="en-US" sz="2800" dirty="0" err="1" smtClean="0"/>
              <a:t>Bacteriocidal</a:t>
            </a:r>
            <a:r>
              <a:rPr lang="en-US" sz="2800" dirty="0" smtClean="0"/>
              <a:t> drugs are more effective therapeutic agents than bacteriostatic drugs . </a:t>
            </a:r>
            <a:br>
              <a:rPr lang="en-US" sz="2800" dirty="0" smtClean="0"/>
            </a:br>
            <a:endParaRPr lang="ar-IQ"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07294"/>
            <a:ext cx="8229600" cy="5918050"/>
          </a:xfrm>
        </p:spPr>
        <p:txBody>
          <a:bodyPr>
            <a:noAutofit/>
          </a:bodyPr>
          <a:lstStyle/>
          <a:p>
            <a:pPr algn="l" rtl="1"/>
            <a:r>
              <a:rPr lang="en-US" sz="3200" b="1" dirty="0" smtClean="0">
                <a:solidFill>
                  <a:srgbClr val="FF0000"/>
                </a:solidFill>
              </a:rPr>
              <a:t>Mechanism of Action </a:t>
            </a:r>
            <a:r>
              <a:rPr lang="en-US" sz="2400" dirty="0" smtClean="0"/>
              <a:t/>
            </a:r>
            <a:br>
              <a:rPr lang="en-US" sz="2400" dirty="0" smtClean="0"/>
            </a:br>
            <a:r>
              <a:rPr lang="en-US" sz="2400" dirty="0" smtClean="0"/>
              <a:t/>
            </a:r>
            <a:br>
              <a:rPr lang="en-US" sz="2400" dirty="0" smtClean="0"/>
            </a:br>
            <a:r>
              <a:rPr lang="en-US" sz="2400" dirty="0" smtClean="0"/>
              <a:t>There are three general mechanism of action :</a:t>
            </a:r>
            <a:br>
              <a:rPr lang="en-US" sz="2400" dirty="0" smtClean="0"/>
            </a:br>
            <a:r>
              <a:rPr lang="en-US" sz="2400" dirty="0" smtClean="0"/>
              <a:t/>
            </a:r>
            <a:br>
              <a:rPr lang="en-US" sz="2400" dirty="0" smtClean="0"/>
            </a:br>
            <a:r>
              <a:rPr lang="en-US" sz="2400" dirty="0" smtClean="0"/>
              <a:t>1- Competition with a natural substrate for the active site of enzyme ,e.g.</a:t>
            </a:r>
            <a:br>
              <a:rPr lang="en-US" sz="2400" dirty="0" smtClean="0"/>
            </a:br>
            <a:r>
              <a:rPr lang="en-US" sz="2400" dirty="0" smtClean="0"/>
              <a:t>      a. Action of sulfonamides to interfere competitively with the utilization of </a:t>
            </a:r>
            <a:r>
              <a:rPr lang="en-US" sz="2400" dirty="0" err="1" smtClean="0"/>
              <a:t>para</a:t>
            </a:r>
            <a:r>
              <a:rPr lang="en-US" sz="2400" dirty="0" smtClean="0"/>
              <a:t>-amino benzoic acid (PABA) .</a:t>
            </a:r>
            <a:br>
              <a:rPr lang="en-US" sz="2400" dirty="0" smtClean="0"/>
            </a:br>
            <a:r>
              <a:rPr lang="en-US" sz="2400" dirty="0" smtClean="0"/>
              <a:t>      b.  Action of </a:t>
            </a:r>
            <a:r>
              <a:rPr lang="en-US" sz="2400" dirty="0" err="1" smtClean="0"/>
              <a:t>para</a:t>
            </a:r>
            <a:r>
              <a:rPr lang="en-US" sz="2400" dirty="0" smtClean="0"/>
              <a:t>-amino benzoic acid with </a:t>
            </a:r>
            <a:r>
              <a:rPr lang="en-US" sz="2400" dirty="0" err="1" smtClean="0"/>
              <a:t>para</a:t>
            </a:r>
            <a:r>
              <a:rPr lang="en-US" sz="2400" dirty="0" smtClean="0"/>
              <a:t>-amino salicylic acid  (PAS) .</a:t>
            </a:r>
            <a:br>
              <a:rPr lang="en-US" sz="2400" dirty="0" smtClean="0"/>
            </a:br>
            <a:r>
              <a:rPr lang="en-US" sz="2400" dirty="0" smtClean="0"/>
              <a:t>2- Combination with an enzyme at  a site sufficiently close to the active site as to interfere with its enzymatic function , e.g. Vancomycin , </a:t>
            </a:r>
            <a:r>
              <a:rPr lang="en-US" sz="2400" dirty="0" err="1" smtClean="0"/>
              <a:t>ristocetin</a:t>
            </a:r>
            <a:r>
              <a:rPr lang="en-US" sz="2400" dirty="0" smtClean="0"/>
              <a:t> and </a:t>
            </a:r>
            <a:r>
              <a:rPr lang="en-US" sz="2400" dirty="0" err="1" smtClean="0"/>
              <a:t>bacitracin</a:t>
            </a:r>
            <a:r>
              <a:rPr lang="en-US" sz="2400" dirty="0" smtClean="0"/>
              <a:t> .</a:t>
            </a:r>
            <a:br>
              <a:rPr lang="en-US" sz="2400" dirty="0" smtClean="0"/>
            </a:br>
            <a:r>
              <a:rPr lang="en-US" sz="2400" dirty="0" smtClean="0"/>
              <a:t>3- Combination with </a:t>
            </a:r>
            <a:r>
              <a:rPr lang="en-US" sz="2400" dirty="0" err="1" smtClean="0"/>
              <a:t>nonenzymatic</a:t>
            </a:r>
            <a:r>
              <a:rPr lang="en-US" sz="2400" dirty="0" smtClean="0"/>
              <a:t> structural components , e.g. drugs which inhibits protein synthesis and drugs which act by damaging cytoplasmic membrane .</a:t>
            </a:r>
            <a:br>
              <a:rPr lang="en-US" sz="2400" dirty="0" smtClean="0"/>
            </a:br>
            <a:endParaRPr lang="ar-IQ"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01080" cy="6226196"/>
          </a:xfrm>
        </p:spPr>
        <p:txBody>
          <a:bodyPr>
            <a:normAutofit fontScale="90000"/>
          </a:bodyPr>
          <a:lstStyle/>
          <a:p>
            <a:pPr algn="l" rtl="1"/>
            <a:r>
              <a:rPr lang="en-US" sz="3600" b="1" dirty="0" smtClean="0"/>
              <a:t/>
            </a:r>
            <a:br>
              <a:rPr lang="en-US" sz="3600" b="1" dirty="0" smtClean="0"/>
            </a:br>
            <a:r>
              <a:rPr lang="en-US" sz="3600" b="1" dirty="0" smtClean="0">
                <a:solidFill>
                  <a:srgbClr val="FF0000"/>
                </a:solidFill>
              </a:rPr>
              <a:t>Hospital Infections</a:t>
            </a:r>
            <a:r>
              <a:rPr lang="en-US" sz="3600" dirty="0" smtClean="0"/>
              <a:t/>
            </a:r>
            <a:br>
              <a:rPr lang="en-US" sz="3600" dirty="0" smtClean="0"/>
            </a:br>
            <a:r>
              <a:rPr lang="en-US" sz="3600" dirty="0" smtClean="0"/>
              <a:t>Infections which are acquired from hospitals are called Nosocomial infections. infection may become apparent during the stay of the patient in the hospital or after his discharge from the hospital . there is actual increase in the frequency and severity of infection especially due to antibiotic resistant </a:t>
            </a:r>
            <a:r>
              <a:rPr lang="en-US" sz="3600" dirty="0" err="1" smtClean="0"/>
              <a:t>enterobacteria</a:t>
            </a:r>
            <a:r>
              <a:rPr lang="en-US" sz="3600" dirty="0" smtClean="0"/>
              <a:t> , </a:t>
            </a:r>
            <a:r>
              <a:rPr lang="en-US" sz="3600" i="1" dirty="0" smtClean="0"/>
              <a:t>Staphylococcus aureus</a:t>
            </a:r>
            <a:r>
              <a:rPr lang="en-US" sz="3600" dirty="0" smtClean="0"/>
              <a:t> and </a:t>
            </a:r>
            <a:r>
              <a:rPr lang="en-US" sz="3600" i="1" dirty="0" smtClean="0"/>
              <a:t>Pseudomonas </a:t>
            </a:r>
            <a:r>
              <a:rPr lang="en-US" sz="3600" i="1" dirty="0" err="1" smtClean="0"/>
              <a:t>aeruginosa</a:t>
            </a:r>
            <a:r>
              <a:rPr lang="en-US" sz="3600" i="1" dirty="0" smtClean="0"/>
              <a:t> .</a:t>
            </a:r>
            <a:r>
              <a:rPr lang="en-US" sz="3600" dirty="0" smtClean="0"/>
              <a:t> Thus prolonged stay of  the patient in the hospital is undesired and may be a serious matter for the patient and his family .</a:t>
            </a:r>
            <a:r>
              <a:rPr lang="en-US" dirty="0"/>
              <a:t> </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980728"/>
            <a:ext cx="7500990" cy="4929222"/>
          </a:xfrm>
        </p:spPr>
        <p:txBody>
          <a:bodyPr>
            <a:normAutofit fontScale="92500"/>
          </a:bodyPr>
          <a:lstStyle/>
          <a:p>
            <a:pPr algn="just"/>
            <a:r>
              <a:rPr lang="en-US" sz="3300" dirty="0">
                <a:solidFill>
                  <a:schemeClr val="tx1"/>
                </a:solidFill>
              </a:rPr>
              <a:t>Medical </a:t>
            </a:r>
            <a:r>
              <a:rPr lang="en-US" sz="3300" dirty="0" smtClean="0">
                <a:solidFill>
                  <a:schemeClr val="tx1"/>
                </a:solidFill>
              </a:rPr>
              <a:t>microbiology discipline </a:t>
            </a:r>
            <a:r>
              <a:rPr lang="en-US" sz="3300" dirty="0">
                <a:solidFill>
                  <a:schemeClr val="tx1"/>
                </a:solidFill>
              </a:rPr>
              <a:t>forms the foundation for nurses capability to the </a:t>
            </a:r>
            <a:r>
              <a:rPr lang="en-US" sz="3300" dirty="0" smtClean="0">
                <a:solidFill>
                  <a:schemeClr val="tx1"/>
                </a:solidFill>
              </a:rPr>
              <a:t>   following </a:t>
            </a:r>
            <a:r>
              <a:rPr lang="en-US" sz="3300" dirty="0">
                <a:solidFill>
                  <a:schemeClr val="tx1"/>
                </a:solidFill>
              </a:rPr>
              <a:t>:</a:t>
            </a:r>
          </a:p>
          <a:p>
            <a:pPr algn="just"/>
            <a:r>
              <a:rPr lang="en-US" sz="3300" b="1" dirty="0">
                <a:solidFill>
                  <a:schemeClr val="tx1"/>
                </a:solidFill>
              </a:rPr>
              <a:t>1</a:t>
            </a:r>
            <a:r>
              <a:rPr lang="en-US" sz="3300" dirty="0">
                <a:solidFill>
                  <a:schemeClr val="tx1"/>
                </a:solidFill>
              </a:rPr>
              <a:t>- development of infection control program .</a:t>
            </a:r>
          </a:p>
          <a:p>
            <a:pPr algn="just"/>
            <a:r>
              <a:rPr lang="en-US" sz="3300" b="1" dirty="0">
                <a:solidFill>
                  <a:schemeClr val="tx1"/>
                </a:solidFill>
              </a:rPr>
              <a:t>2</a:t>
            </a:r>
            <a:r>
              <a:rPr lang="en-US" sz="3300" dirty="0">
                <a:solidFill>
                  <a:schemeClr val="tx1"/>
                </a:solidFill>
              </a:rPr>
              <a:t>- participation in the appropriate application of techniques to reduce or prevent the incidence of hospital infection .</a:t>
            </a:r>
          </a:p>
          <a:p>
            <a:pPr algn="just"/>
            <a:r>
              <a:rPr lang="en-US" sz="3300" b="1" dirty="0">
                <a:solidFill>
                  <a:schemeClr val="tx1"/>
                </a:solidFill>
              </a:rPr>
              <a:t>3</a:t>
            </a:r>
            <a:r>
              <a:rPr lang="en-US" sz="3300" dirty="0">
                <a:solidFill>
                  <a:schemeClr val="tx1"/>
                </a:solidFill>
              </a:rPr>
              <a:t>- reduce the opportunity for the development of antibiotic resistance.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01080" cy="6226196"/>
          </a:xfrm>
        </p:spPr>
        <p:txBody>
          <a:bodyPr>
            <a:normAutofit fontScale="90000"/>
          </a:bodyPr>
          <a:lstStyle/>
          <a:p>
            <a:pPr algn="just"/>
            <a:r>
              <a:rPr lang="en-US" sz="2700" b="1" dirty="0" smtClean="0"/>
              <a:t/>
            </a:r>
            <a:br>
              <a:rPr lang="en-US" sz="2700" b="1" dirty="0" smtClean="0"/>
            </a:br>
            <a:r>
              <a:rPr lang="en-US" sz="2700" b="1" dirty="0" smtClean="0"/>
              <a:t> </a:t>
            </a:r>
            <a:r>
              <a:rPr lang="en-US" sz="2700" b="1" dirty="0" smtClean="0">
                <a:solidFill>
                  <a:srgbClr val="FF0000"/>
                </a:solidFill>
              </a:rPr>
              <a:t>Patients Requiring Isolation</a:t>
            </a:r>
            <a:r>
              <a:rPr lang="ar-IQ" sz="2700" b="1" dirty="0" smtClean="0">
                <a:solidFill>
                  <a:srgbClr val="FF0000"/>
                </a:solidFill>
              </a:rPr>
              <a:t>                        </a:t>
            </a:r>
            <a:r>
              <a:rPr lang="en-US" sz="2700" dirty="0" smtClean="0"/>
              <a:t/>
            </a:r>
            <a:br>
              <a:rPr lang="en-US" sz="2700" dirty="0" smtClean="0"/>
            </a:br>
            <a:r>
              <a:rPr lang="en-US" sz="2700" dirty="0" smtClean="0"/>
              <a:t>    Some patients really need isolation . Patients of tuberculosis , typhoid , diphtheria , Lassa fever or smallpox should not be treated or nursed in open ward as these diseases are serious and easily transmissible . Similarly , infants with measles or whooping cough should not be nursed in general ward but may be treated at home .</a:t>
            </a:r>
            <a:r>
              <a:rPr lang="ar-IQ" sz="2700" dirty="0" smtClean="0"/>
              <a:t>                     </a:t>
            </a:r>
            <a:br>
              <a:rPr lang="ar-IQ" sz="2700" dirty="0" smtClean="0"/>
            </a:br>
            <a:r>
              <a:rPr lang="en-US" sz="2700" b="1" dirty="0" smtClean="0">
                <a:solidFill>
                  <a:srgbClr val="FF0000"/>
                </a:solidFill>
              </a:rPr>
              <a:t>Hospital infection and Prevention</a:t>
            </a:r>
            <a:r>
              <a:rPr lang="ar-IQ" sz="2700" b="1" dirty="0" smtClean="0">
                <a:solidFill>
                  <a:srgbClr val="FF0000"/>
                </a:solidFill>
              </a:rPr>
              <a:t>                            </a:t>
            </a:r>
            <a:r>
              <a:rPr lang="en-US" sz="2700" dirty="0" smtClean="0"/>
              <a:t/>
            </a:r>
            <a:br>
              <a:rPr lang="en-US" sz="2700" dirty="0" smtClean="0"/>
            </a:br>
            <a:r>
              <a:rPr lang="ar-IQ" sz="2700" dirty="0" smtClean="0"/>
              <a:t> </a:t>
            </a:r>
            <a:r>
              <a:rPr lang="en-US" sz="2700" dirty="0" smtClean="0"/>
              <a:t>    We should be aware of some important hospital infections and about their prevention :</a:t>
            </a:r>
            <a:r>
              <a:rPr lang="ar-IQ" sz="2700" dirty="0" smtClean="0"/>
              <a:t>                      </a:t>
            </a:r>
            <a:r>
              <a:rPr lang="en-US" sz="2700" dirty="0" smtClean="0"/>
              <a:t/>
            </a:r>
            <a:br>
              <a:rPr lang="en-US" sz="2700" dirty="0" smtClean="0"/>
            </a:br>
            <a:r>
              <a:rPr lang="en-US" sz="2700" b="1" dirty="0" smtClean="0"/>
              <a:t>1</a:t>
            </a:r>
            <a:r>
              <a:rPr lang="en-US" sz="2700" dirty="0" smtClean="0"/>
              <a:t>- Wounds and burns : It is important to remove all tissue debris from accidental wounds and burns as bacteria can establish more easily in damaged  tissue . A careful  and  aseptic  technique for dressing of wound preferably in dressing room reduces chances of cross infection .</a:t>
            </a:r>
            <a:r>
              <a:rPr lang="ar-IQ" sz="2700" dirty="0" smtClean="0"/>
              <a:t>                            </a:t>
            </a:r>
            <a:r>
              <a:rPr lang="en-US" sz="2700" dirty="0" smtClean="0"/>
              <a:t>  </a:t>
            </a:r>
            <a:r>
              <a:rPr lang="en-US" dirty="0" smtClean="0"/>
              <a:t/>
            </a:r>
            <a:br>
              <a:rPr lang="en-US" dirty="0" smtClean="0"/>
            </a:br>
            <a:r>
              <a:rPr lang="en-US" dirty="0"/>
              <a:t> </a:t>
            </a:r>
            <a:br>
              <a:rPr lang="en-US" dirty="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01080" cy="6226196"/>
          </a:xfrm>
        </p:spPr>
        <p:txBody>
          <a:bodyPr>
            <a:normAutofit fontScale="90000"/>
          </a:bodyPr>
          <a:lstStyle/>
          <a:p>
            <a:pPr algn="l"/>
            <a:r>
              <a:rPr lang="en-US" sz="2700" b="1" dirty="0" smtClean="0"/>
              <a:t/>
            </a:r>
            <a:br>
              <a:rPr lang="en-US" sz="2700" b="1" dirty="0" smtClean="0"/>
            </a:br>
            <a:r>
              <a:rPr lang="en-US" sz="2700" b="1" dirty="0" smtClean="0"/>
              <a:t> </a:t>
            </a:r>
            <a:br>
              <a:rPr lang="en-US" sz="2700" b="1" dirty="0" smtClean="0"/>
            </a:br>
            <a:r>
              <a:rPr lang="en-US" sz="2400" b="1" dirty="0" smtClean="0"/>
              <a:t>2</a:t>
            </a:r>
            <a:r>
              <a:rPr lang="en-US" sz="2400" dirty="0" smtClean="0"/>
              <a:t>- Urinary tract infection : Catheter or other instruments into the bladder may cause urinary tract infection . Used catheters are difficult to sterilize and may be the cause of cross infection also , hence disposable sterilized catheter should be used aseptically . Continuous bladder drainage with indwelling catheter becomes necessary and so receptacles of the catheter should not be open to ward air ( ascending infection ) but should preferably be kept in disposable plastic bag . </a:t>
            </a:r>
            <a:br>
              <a:rPr lang="en-US" sz="2400" dirty="0" smtClean="0"/>
            </a:br>
            <a:r>
              <a:rPr lang="en-US" sz="2400" b="1" dirty="0" smtClean="0"/>
              <a:t>3</a:t>
            </a:r>
            <a:r>
              <a:rPr lang="en-US" sz="2400" dirty="0" smtClean="0"/>
              <a:t>- Alimentary tract infections : Outbreak of </a:t>
            </a:r>
            <a:r>
              <a:rPr lang="en-US" sz="2400" i="1" dirty="0" smtClean="0"/>
              <a:t>E. coli</a:t>
            </a:r>
            <a:r>
              <a:rPr lang="en-US" sz="2400" dirty="0" smtClean="0"/>
              <a:t> gastroenteritis in children and of </a:t>
            </a:r>
            <a:r>
              <a:rPr lang="en-US" sz="2400" i="1" dirty="0" err="1" smtClean="0"/>
              <a:t>Shigella</a:t>
            </a:r>
            <a:r>
              <a:rPr lang="en-US" sz="2400" i="1" dirty="0" smtClean="0"/>
              <a:t> </a:t>
            </a:r>
            <a:r>
              <a:rPr lang="en-US" sz="2400" i="1" dirty="0" err="1" smtClean="0"/>
              <a:t>sonnei</a:t>
            </a:r>
            <a:r>
              <a:rPr lang="en-US" sz="2400" i="1" dirty="0" smtClean="0"/>
              <a:t>  </a:t>
            </a:r>
            <a:r>
              <a:rPr lang="en-US" sz="2400" dirty="0" smtClean="0"/>
              <a:t>dysentery do occur quite </a:t>
            </a:r>
            <a:r>
              <a:rPr lang="en-US" sz="2400" dirty="0" err="1" smtClean="0"/>
              <a:t>oftenly</a:t>
            </a:r>
            <a:r>
              <a:rPr lang="en-US" sz="2400" dirty="0" smtClean="0"/>
              <a:t> in hospital . Isolation , general hygiene and exclusion of carriers are important preventive measures .</a:t>
            </a:r>
            <a:br>
              <a:rPr lang="en-US" sz="2400" dirty="0" smtClean="0"/>
            </a:br>
            <a:r>
              <a:rPr lang="en-US" sz="2400" b="1" dirty="0" smtClean="0"/>
              <a:t>4</a:t>
            </a:r>
            <a:r>
              <a:rPr lang="en-US" sz="2400" dirty="0" smtClean="0"/>
              <a:t>- Baths as means of cross infections : It is commonly seen that series of babies are made to have bath in a same sink thus resulting in dispersal of pathogenic organisms especially </a:t>
            </a:r>
            <a:r>
              <a:rPr lang="en-US" sz="2400" i="1" dirty="0" smtClean="0"/>
              <a:t>Staphylococcus aureus</a:t>
            </a:r>
            <a:r>
              <a:rPr lang="en-US" sz="2400" dirty="0" smtClean="0"/>
              <a:t> through nursery . Hence , it is emphasized that if newborn babies need to be bathed , this should be done in stainless steel bowls which can easily be autoclaved after the bathing of each baby . </a:t>
            </a:r>
            <a:br>
              <a:rPr lang="en-US" sz="2400" dirty="0" smtClean="0"/>
            </a:br>
            <a:r>
              <a:rPr lang="en-US" dirty="0"/>
              <a:t> </a:t>
            </a:r>
            <a:br>
              <a:rPr lang="en-US" dirty="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01080" cy="6336704"/>
          </a:xfrm>
        </p:spPr>
        <p:txBody>
          <a:bodyPr>
            <a:normAutofit fontScale="90000"/>
          </a:bodyPr>
          <a:lstStyle/>
          <a:p>
            <a:pPr algn="l"/>
            <a:r>
              <a:rPr lang="en-US" sz="2700" b="1" dirty="0" smtClean="0"/>
              <a:t/>
            </a:r>
            <a:br>
              <a:rPr lang="en-US" sz="2700" b="1" dirty="0" smtClean="0"/>
            </a:br>
            <a:r>
              <a:rPr lang="en-US" sz="2700" b="1" dirty="0" smtClean="0"/>
              <a:t>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solidFill>
                  <a:srgbClr val="FF0000"/>
                </a:solidFill>
              </a:rPr>
              <a:t>Prevention of Nosocomial infections</a:t>
            </a:r>
            <a:r>
              <a:rPr lang="ar-IQ" sz="2700" b="1" dirty="0" smtClean="0">
                <a:solidFill>
                  <a:srgbClr val="FF0000"/>
                </a:solidFill>
              </a:rPr>
              <a:t>                           </a:t>
            </a:r>
            <a:r>
              <a:rPr lang="en-US" sz="2300" dirty="0" smtClean="0"/>
              <a:t/>
            </a:r>
            <a:br>
              <a:rPr lang="en-US" sz="2300" dirty="0" smtClean="0"/>
            </a:br>
            <a:r>
              <a:rPr lang="en-US" sz="2300" dirty="0" smtClean="0"/>
              <a:t>* Proper washing of hands .</a:t>
            </a:r>
            <a:r>
              <a:rPr lang="ar-IQ" sz="2300" dirty="0" smtClean="0"/>
              <a:t>                </a:t>
            </a:r>
            <a:r>
              <a:rPr lang="en-US" sz="2300" dirty="0" smtClean="0"/>
              <a:t/>
            </a:r>
            <a:br>
              <a:rPr lang="en-US" sz="2300" dirty="0" smtClean="0"/>
            </a:br>
            <a:r>
              <a:rPr lang="en-US" sz="2300" dirty="0" smtClean="0"/>
              <a:t>*  Isolation of patients , e.g. plague , influenza , measles ,etc.</a:t>
            </a:r>
            <a:r>
              <a:rPr lang="ar-IQ" sz="2300" dirty="0" smtClean="0"/>
              <a:t>              </a:t>
            </a:r>
            <a:r>
              <a:rPr lang="en-US" sz="2300" dirty="0" smtClean="0"/>
              <a:t/>
            </a:r>
            <a:br>
              <a:rPr lang="en-US" sz="2300" dirty="0" smtClean="0"/>
            </a:br>
            <a:r>
              <a:rPr lang="en-US" sz="2300" dirty="0" smtClean="0"/>
              <a:t>* Careful and appropriate use of instruments .</a:t>
            </a:r>
            <a:r>
              <a:rPr lang="ar-IQ" sz="2300" dirty="0" smtClean="0"/>
              <a:t>              </a:t>
            </a:r>
            <a:r>
              <a:rPr lang="en-US" sz="2300" dirty="0" smtClean="0"/>
              <a:t/>
            </a:r>
            <a:br>
              <a:rPr lang="en-US" sz="2300" dirty="0" smtClean="0"/>
            </a:br>
            <a:r>
              <a:rPr lang="en-US" sz="2300" dirty="0" smtClean="0"/>
              <a:t>*   Use of antibiotics only if required . It may be given to carrier staff or patient .</a:t>
            </a:r>
            <a:br>
              <a:rPr lang="en-US" sz="2300" dirty="0" smtClean="0"/>
            </a:br>
            <a:r>
              <a:rPr lang="en-US" sz="2300" dirty="0" smtClean="0"/>
              <a:t>*   Use of blood transfusion only if must . Disinfectant of excreta and infected material.</a:t>
            </a:r>
            <a:r>
              <a:rPr lang="ar-IQ" sz="2300" dirty="0" smtClean="0"/>
              <a:t>    </a:t>
            </a:r>
            <a:r>
              <a:rPr lang="en-US" sz="2300" dirty="0" smtClean="0"/>
              <a:t/>
            </a:r>
            <a:br>
              <a:rPr lang="en-US" sz="2300" dirty="0" smtClean="0"/>
            </a:br>
            <a:r>
              <a:rPr lang="en-US" sz="2300" dirty="0" smtClean="0"/>
              <a:t>* Surveillance of infection properly and regularly .</a:t>
            </a:r>
            <a:r>
              <a:rPr lang="ar-IQ" sz="2300" dirty="0" smtClean="0"/>
              <a:t>               </a:t>
            </a:r>
            <a:r>
              <a:rPr lang="en-US" sz="2300" dirty="0" smtClean="0"/>
              <a:t/>
            </a:r>
            <a:br>
              <a:rPr lang="en-US" sz="2300" dirty="0" smtClean="0"/>
            </a:br>
            <a:r>
              <a:rPr lang="en-US" sz="2300" dirty="0" smtClean="0"/>
              <a:t>* Use of vaccine , e.g. </a:t>
            </a:r>
            <a:r>
              <a:rPr lang="en-US" sz="2300" dirty="0" err="1" smtClean="0"/>
              <a:t>tetany</a:t>
            </a:r>
            <a:r>
              <a:rPr lang="en-US" sz="2300" dirty="0" smtClean="0"/>
              <a:t> gas gangrene ,hepatitis B , etc.</a:t>
            </a:r>
            <a:r>
              <a:rPr lang="ar-IQ" sz="2300" dirty="0" smtClean="0"/>
              <a:t>             </a:t>
            </a:r>
            <a:r>
              <a:rPr lang="en-US" sz="2300" dirty="0" smtClean="0"/>
              <a:t/>
            </a:r>
            <a:br>
              <a:rPr lang="en-US" sz="2300" dirty="0" smtClean="0"/>
            </a:br>
            <a:r>
              <a:rPr lang="en-US" sz="2700" b="1" dirty="0" smtClean="0">
                <a:solidFill>
                  <a:srgbClr val="FF0000"/>
                </a:solidFill>
              </a:rPr>
              <a:t>Factors Responsible for Hospital Infections</a:t>
            </a:r>
            <a:r>
              <a:rPr lang="en-US" sz="2300" dirty="0" smtClean="0"/>
              <a:t/>
            </a:r>
            <a:br>
              <a:rPr lang="en-US" sz="2300" dirty="0" smtClean="0"/>
            </a:br>
            <a:r>
              <a:rPr lang="en-US" sz="2300" dirty="0" smtClean="0"/>
              <a:t>* Neonates of aged patients have risk of getting hospital infection because of long stay and decreased immunity .</a:t>
            </a:r>
            <a:br>
              <a:rPr lang="en-US" sz="2300" dirty="0" smtClean="0"/>
            </a:br>
            <a:r>
              <a:rPr lang="en-US" sz="2300" dirty="0" smtClean="0"/>
              <a:t>* Impaired defense mechanisms of patients due to disease or treatment . </a:t>
            </a:r>
            <a:br>
              <a:rPr lang="en-US" sz="2300" dirty="0" smtClean="0"/>
            </a:br>
            <a:r>
              <a:rPr lang="en-US" sz="2300" dirty="0" smtClean="0"/>
              <a:t>* Hospital environment contains relatively heavy load of microorganisms . </a:t>
            </a:r>
            <a:br>
              <a:rPr lang="en-US" sz="2300" dirty="0" smtClean="0"/>
            </a:br>
            <a:r>
              <a:rPr lang="en-US" sz="2300" dirty="0" smtClean="0"/>
              <a:t>* Major invasive diagnostic or therapy procedures .</a:t>
            </a:r>
            <a:br>
              <a:rPr lang="en-US" sz="2300" dirty="0" smtClean="0"/>
            </a:br>
            <a:r>
              <a:rPr lang="en-US" sz="2300" dirty="0" smtClean="0"/>
              <a:t>* Advance treatment of cancer , organ transplantation , etc. </a:t>
            </a:r>
            <a:br>
              <a:rPr lang="en-US" sz="2300" dirty="0" smtClean="0"/>
            </a:br>
            <a:r>
              <a:rPr lang="en-US" sz="2300" dirty="0" smtClean="0"/>
              <a:t>* Presence of multidrug resistant bacteria ,etc. </a:t>
            </a:r>
            <a:br>
              <a:rPr lang="en-US" sz="2300" dirty="0" smtClean="0"/>
            </a:br>
            <a:r>
              <a:rPr lang="en-US" sz="2400" dirty="0" smtClean="0"/>
              <a:t/>
            </a:r>
            <a:br>
              <a:rPr lang="en-US" sz="2400" dirty="0" smtClean="0"/>
            </a:br>
            <a:r>
              <a:rPr lang="en-US" dirty="0"/>
              <a:t> </a:t>
            </a:r>
            <a:br>
              <a:rPr lang="en-US" dirty="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01080" cy="6336704"/>
          </a:xfrm>
        </p:spPr>
        <p:txBody>
          <a:bodyPr>
            <a:normAutofit fontScale="90000"/>
          </a:bodyPr>
          <a:lstStyle/>
          <a:p>
            <a:pPr algn="l"/>
            <a:r>
              <a:rPr lang="en-US" sz="2700" b="1" dirty="0" smtClean="0"/>
              <a:t/>
            </a:r>
            <a:br>
              <a:rPr lang="en-US" sz="2700" b="1" dirty="0" smtClean="0"/>
            </a:br>
            <a:r>
              <a:rPr lang="en-US" sz="2700" b="1" dirty="0" smtClean="0"/>
              <a:t>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solidFill>
                  <a:srgbClr val="FF0000"/>
                </a:solidFill>
              </a:rPr>
              <a:t>Sources of Hospital infection </a:t>
            </a:r>
            <a:r>
              <a:rPr lang="en-US" sz="2400" dirty="0" smtClean="0"/>
              <a:t/>
            </a:r>
            <a:br>
              <a:rPr lang="en-US" sz="2400" dirty="0" smtClean="0"/>
            </a:br>
            <a:r>
              <a:rPr lang="en-US" sz="2400" dirty="0" smtClean="0"/>
              <a:t>* Infecting microorganisms from fellow patients which may be multidrug resistant .</a:t>
            </a:r>
            <a:br>
              <a:rPr lang="en-US" sz="2400" dirty="0" smtClean="0"/>
            </a:br>
            <a:r>
              <a:rPr lang="en-US" sz="2400" dirty="0" smtClean="0"/>
              <a:t>* Infecting organisms from hospital staff .</a:t>
            </a:r>
            <a:br>
              <a:rPr lang="en-US" sz="2400" dirty="0" smtClean="0"/>
            </a:br>
            <a:r>
              <a:rPr lang="en-US" sz="2400" dirty="0" smtClean="0"/>
              <a:t>* Infecting organisms from instruments , blood products , intravenous fluid , etc.</a:t>
            </a:r>
            <a:br>
              <a:rPr lang="en-US" sz="2400" dirty="0" smtClean="0"/>
            </a:br>
            <a:r>
              <a:rPr lang="en-US" sz="2400" dirty="0" smtClean="0"/>
              <a:t>* From patient's normal flora , etc .</a:t>
            </a:r>
            <a:br>
              <a:rPr lang="en-US" sz="2400" dirty="0" smtClean="0"/>
            </a:br>
            <a:r>
              <a:rPr lang="en-US" sz="2400" dirty="0" smtClean="0"/>
              <a:t>* Insects are also source of multidrug infection .</a:t>
            </a:r>
            <a:br>
              <a:rPr lang="en-US" sz="2400" dirty="0" smtClean="0"/>
            </a:br>
            <a:r>
              <a:rPr lang="en-US" sz="2400" dirty="0" smtClean="0"/>
              <a:t>*  Organism may be present in air , dust , water , antiseptic solution , food , etc.</a:t>
            </a:r>
            <a:br>
              <a:rPr lang="en-US" sz="2400" dirty="0" smtClean="0"/>
            </a:br>
            <a:r>
              <a:rPr lang="en-US" sz="2400" dirty="0" smtClean="0"/>
              <a:t>* Surfaces contaminated by patient's secretions , blood fluid , etc.</a:t>
            </a:r>
            <a:br>
              <a:rPr lang="en-US" sz="2400" dirty="0" smtClean="0"/>
            </a:br>
            <a:r>
              <a:rPr lang="en-US" sz="2400" dirty="0" smtClean="0"/>
              <a:t> </a:t>
            </a:r>
            <a:r>
              <a:rPr lang="en-US" sz="2700" b="1" dirty="0" smtClean="0">
                <a:solidFill>
                  <a:srgbClr val="FF0000"/>
                </a:solidFill>
              </a:rPr>
              <a:t>Mode of Infection  </a:t>
            </a:r>
            <a:r>
              <a:rPr lang="en-US" sz="2400" dirty="0" smtClean="0"/>
              <a:t/>
            </a:r>
            <a:br>
              <a:rPr lang="en-US" sz="2400" dirty="0" smtClean="0"/>
            </a:br>
            <a:r>
              <a:rPr lang="en-US" sz="2400" b="1" dirty="0" smtClean="0"/>
              <a:t>* </a:t>
            </a:r>
            <a:r>
              <a:rPr lang="en-US" sz="2400" dirty="0" smtClean="0"/>
              <a:t>Airborne</a:t>
            </a:r>
            <a:r>
              <a:rPr lang="en-US" sz="2400" b="1" dirty="0" smtClean="0"/>
              <a:t> </a:t>
            </a:r>
            <a:r>
              <a:rPr lang="en-US" sz="2400" dirty="0" smtClean="0"/>
              <a:t/>
            </a:r>
            <a:br>
              <a:rPr lang="en-US" sz="2400" dirty="0" smtClean="0"/>
            </a:br>
            <a:r>
              <a:rPr lang="en-US" sz="2400" b="1" dirty="0" smtClean="0"/>
              <a:t>* </a:t>
            </a:r>
            <a:r>
              <a:rPr lang="en-US" sz="2400" dirty="0" smtClean="0"/>
              <a:t>Contact , e.g. hands , clothing , etc. </a:t>
            </a:r>
            <a:br>
              <a:rPr lang="en-US" sz="2400" dirty="0" smtClean="0"/>
            </a:br>
            <a:r>
              <a:rPr lang="en-US" sz="2400" b="1" dirty="0" smtClean="0"/>
              <a:t>* </a:t>
            </a:r>
            <a:r>
              <a:rPr lang="en-US" sz="2400" dirty="0" smtClean="0"/>
              <a:t>Food and water.</a:t>
            </a:r>
            <a:br>
              <a:rPr lang="en-US" sz="2400" dirty="0" smtClean="0"/>
            </a:br>
            <a:r>
              <a:rPr lang="en-US" sz="2400" b="1" dirty="0" smtClean="0"/>
              <a:t>* </a:t>
            </a:r>
            <a:r>
              <a:rPr lang="en-US" sz="2400" dirty="0" smtClean="0"/>
              <a:t>Hospital equipment and instruments .</a:t>
            </a:r>
            <a:br>
              <a:rPr lang="en-US" sz="2400" dirty="0" smtClean="0"/>
            </a:br>
            <a:r>
              <a:rPr lang="en-US" sz="2400" b="1" dirty="0" smtClean="0"/>
              <a:t>* </a:t>
            </a:r>
            <a:r>
              <a:rPr lang="en-US" sz="2400" dirty="0" smtClean="0"/>
              <a:t>By parenteral route . </a:t>
            </a:r>
            <a:r>
              <a:rPr lang="en-US" sz="2000" dirty="0" smtClean="0"/>
              <a:t/>
            </a:r>
            <a:br>
              <a:rPr lang="en-US" sz="2000" dirty="0" smtClean="0"/>
            </a:br>
            <a:r>
              <a:rPr lang="en-US" sz="2400" dirty="0" smtClean="0"/>
              <a:t/>
            </a:r>
            <a:br>
              <a:rPr lang="en-US" sz="2400" dirty="0" smtClean="0"/>
            </a:br>
            <a:r>
              <a:rPr lang="en-US" dirty="0"/>
              <a:t> </a:t>
            </a:r>
            <a:br>
              <a:rPr lang="en-US" dirty="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472518" cy="6440510"/>
          </a:xfrm>
        </p:spPr>
        <p:txBody>
          <a:bodyPr>
            <a:normAutofit/>
          </a:bodyPr>
          <a:lstStyle/>
          <a:p>
            <a:pPr algn="l" rtl="1"/>
            <a:r>
              <a:rPr lang="en-US" sz="3200" b="1" dirty="0">
                <a:solidFill>
                  <a:srgbClr val="FF0000"/>
                </a:solidFill>
              </a:rPr>
              <a:t>Hand washing </a:t>
            </a:r>
            <a:r>
              <a:rPr lang="en-US" sz="2800" dirty="0"/>
              <a:t/>
            </a:r>
            <a:br>
              <a:rPr lang="en-US" sz="2800" dirty="0"/>
            </a:br>
            <a:r>
              <a:rPr lang="en-US" sz="2800" dirty="0"/>
              <a:t>Hands have key role in patient care , e.g. touching the patients , using the equipment , furniture and even greetings. Nurse to patient and doctor to patient contacts occur through hands . At the same time hands are also responsible in transmitting disease through microorganisms . Hence , nurses and other workers should keep their hands thoroughly clean before making contact with patients .</a:t>
            </a:r>
            <a:br>
              <a:rPr lang="en-US" sz="2800" dirty="0"/>
            </a:br>
            <a:r>
              <a:rPr lang="en-US" sz="2800" dirty="0"/>
              <a:t>Resident flora over the hands usually consists of : </a:t>
            </a:r>
            <a:br>
              <a:rPr lang="en-US" sz="2800" dirty="0"/>
            </a:br>
            <a:r>
              <a:rPr lang="en-US" sz="2800" dirty="0"/>
              <a:t>1- </a:t>
            </a:r>
            <a:r>
              <a:rPr lang="en-US" sz="2800" i="1" dirty="0"/>
              <a:t>Staphylococcus </a:t>
            </a:r>
            <a:r>
              <a:rPr lang="en-US" sz="2800" i="1" dirty="0" err="1"/>
              <a:t>epidermidis</a:t>
            </a:r>
            <a:r>
              <a:rPr lang="en-US" sz="2800" dirty="0"/>
              <a:t/>
            </a:r>
            <a:br>
              <a:rPr lang="en-US" sz="2800" dirty="0"/>
            </a:br>
            <a:r>
              <a:rPr lang="en-US" sz="2800" dirty="0"/>
              <a:t>2-</a:t>
            </a:r>
            <a:r>
              <a:rPr lang="en-US" sz="2800" b="1" dirty="0"/>
              <a:t> </a:t>
            </a:r>
            <a:r>
              <a:rPr lang="en-US" sz="2800" dirty="0" err="1"/>
              <a:t>Micrococci</a:t>
            </a:r>
            <a:r>
              <a:rPr lang="en-US" sz="2800" dirty="0"/>
              <a:t/>
            </a:r>
            <a:br>
              <a:rPr lang="en-US" sz="2800" dirty="0"/>
            </a:br>
            <a:r>
              <a:rPr lang="en-US" sz="2800" dirty="0"/>
              <a:t>3-</a:t>
            </a:r>
            <a:r>
              <a:rPr lang="en-US" sz="2800" b="1" dirty="0"/>
              <a:t> </a:t>
            </a:r>
            <a:r>
              <a:rPr lang="en-US" sz="2800" dirty="0"/>
              <a:t>Gram-positive Bacilli</a:t>
            </a:r>
            <a:br>
              <a:rPr lang="en-US" sz="2800" dirty="0"/>
            </a:b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472518" cy="6583362"/>
          </a:xfrm>
        </p:spPr>
        <p:txBody>
          <a:bodyPr>
            <a:noAutofit/>
          </a:bodyPr>
          <a:lstStyle/>
          <a:p>
            <a:pPr algn="l" rtl="1"/>
            <a:r>
              <a:rPr lang="en-US" sz="2800" dirty="0"/>
              <a:t>The Resident flora</a:t>
            </a:r>
            <a:r>
              <a:rPr lang="en-US" sz="2800" b="1" dirty="0"/>
              <a:t>  </a:t>
            </a:r>
            <a:r>
              <a:rPr lang="en-US" sz="2800" dirty="0"/>
              <a:t>is difficult to remove by simple washing or scrubbing . They are temporarily inactivated with antiseptic </a:t>
            </a:r>
            <a:r>
              <a:rPr lang="en-US" sz="2800" dirty="0" err="1" smtClean="0"/>
              <a:t>lotions,creams</a:t>
            </a:r>
            <a:r>
              <a:rPr lang="en-US" sz="2800" dirty="0" smtClean="0"/>
              <a:t> </a:t>
            </a:r>
            <a:r>
              <a:rPr lang="en-US" sz="2800" dirty="0"/>
              <a:t>or antibiotic preparations .</a:t>
            </a:r>
            <a:br>
              <a:rPr lang="en-US" sz="2800" dirty="0"/>
            </a:br>
            <a:r>
              <a:rPr lang="en-US" sz="2800" dirty="0"/>
              <a:t>          </a:t>
            </a:r>
            <a:r>
              <a:rPr lang="en-US" sz="2800" dirty="0" err="1"/>
              <a:t>Inspite</a:t>
            </a:r>
            <a:r>
              <a:rPr lang="en-US" sz="2800" dirty="0"/>
              <a:t> of all this , significant growth occurs within 24 hours of treatment . These transient microbial flora capable of causing diseases and comprises of :</a:t>
            </a:r>
            <a:br>
              <a:rPr lang="en-US" sz="2800" dirty="0"/>
            </a:br>
            <a:r>
              <a:rPr lang="en-US" sz="2800" dirty="0"/>
              <a:t>1- </a:t>
            </a:r>
            <a:r>
              <a:rPr lang="en-US" sz="2800" i="1" dirty="0"/>
              <a:t>Staphylococcus </a:t>
            </a:r>
            <a:r>
              <a:rPr lang="en-US" sz="2800" i="1" dirty="0" err="1"/>
              <a:t>aureus</a:t>
            </a:r>
            <a:r>
              <a:rPr lang="en-US" sz="2800" i="1" dirty="0"/>
              <a:t> </a:t>
            </a:r>
            <a:r>
              <a:rPr lang="en-US" sz="2800" dirty="0"/>
              <a:t/>
            </a:r>
            <a:br>
              <a:rPr lang="en-US" sz="2800" dirty="0"/>
            </a:br>
            <a:r>
              <a:rPr lang="en-US" sz="2800" dirty="0"/>
              <a:t>2- Streptococci</a:t>
            </a:r>
            <a:br>
              <a:rPr lang="en-US" sz="2800" dirty="0"/>
            </a:br>
            <a:r>
              <a:rPr lang="en-US" sz="2800" dirty="0"/>
              <a:t>3- Gram-negative bacilli like </a:t>
            </a:r>
            <a:r>
              <a:rPr lang="en-US" sz="2800" i="1" dirty="0"/>
              <a:t>Escherichia coli </a:t>
            </a:r>
            <a:r>
              <a:rPr lang="en-US" sz="2800" dirty="0"/>
              <a:t>, </a:t>
            </a:r>
            <a:r>
              <a:rPr lang="en-US" sz="2800" i="1" dirty="0"/>
              <a:t>Pseudomonas</a:t>
            </a:r>
            <a:r>
              <a:rPr lang="en-US" sz="2800" dirty="0"/>
              <a:t> , etc.</a:t>
            </a:r>
            <a:br>
              <a:rPr lang="en-US" sz="2800" dirty="0"/>
            </a:br>
            <a:r>
              <a:rPr lang="en-US" sz="2800" dirty="0"/>
              <a:t>4- Viruses.</a:t>
            </a:r>
            <a:br>
              <a:rPr lang="en-US" sz="2800" dirty="0"/>
            </a:br>
            <a:r>
              <a:rPr lang="en-US" sz="2800" dirty="0"/>
              <a:t>Transient flora is loosely attached to upper layer of the skin and may be removed by washing with soap and water .</a:t>
            </a:r>
            <a:br>
              <a:rPr lang="en-US" sz="2800" dirty="0"/>
            </a:b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8543956" cy="6297634"/>
          </a:xfrm>
        </p:spPr>
        <p:txBody>
          <a:bodyPr>
            <a:noAutofit/>
          </a:bodyPr>
          <a:lstStyle/>
          <a:p>
            <a:pPr algn="l" rtl="1"/>
            <a:r>
              <a:rPr lang="en-US" sz="2800" b="1" dirty="0">
                <a:solidFill>
                  <a:srgbClr val="FF0000"/>
                </a:solidFill>
              </a:rPr>
              <a:t>Factors Influencing Hand Washing</a:t>
            </a:r>
            <a:r>
              <a:rPr lang="en-US" sz="2400" dirty="0"/>
              <a:t/>
            </a:r>
            <a:br>
              <a:rPr lang="en-US" sz="2400" dirty="0"/>
            </a:br>
            <a:r>
              <a:rPr lang="en-US" sz="2400" b="1" dirty="0"/>
              <a:t>1</a:t>
            </a:r>
            <a:r>
              <a:rPr lang="en-US" sz="2400" dirty="0"/>
              <a:t>- Alcohol or iodine or </a:t>
            </a:r>
            <a:r>
              <a:rPr lang="en-US" sz="2400" dirty="0" err="1"/>
              <a:t>chlorohexidine</a:t>
            </a:r>
            <a:r>
              <a:rPr lang="en-US" sz="2400" dirty="0"/>
              <a:t> can be used in high risk areas and must be following the instruction given on the label strictly.</a:t>
            </a:r>
            <a:br>
              <a:rPr lang="en-US" sz="2400" dirty="0"/>
            </a:br>
            <a:r>
              <a:rPr lang="en-US" sz="2400" b="1" dirty="0"/>
              <a:t>2</a:t>
            </a:r>
            <a:r>
              <a:rPr lang="en-US" sz="2400" dirty="0"/>
              <a:t>- Frequency of hand washing with soap and water up to two per hour is alright with using of antimicrobial soap instead of ordinary soap .</a:t>
            </a:r>
            <a:br>
              <a:rPr lang="en-US" sz="2400" dirty="0"/>
            </a:br>
            <a:r>
              <a:rPr lang="en-US" sz="2400" b="1" dirty="0"/>
              <a:t>3</a:t>
            </a:r>
            <a:r>
              <a:rPr lang="en-US" sz="2400" dirty="0"/>
              <a:t>- Amount of soap or antiseptic solution should be around  1  ml  liquid soap for removing dirt . Alcohol containing antiseptic solutions need moisture to be effective , e.g. 3 ml antimicrobial soap solution for 10 seconds duration  and 25 ml alcohol is required  for 5 minutes to surgical scrub of hands and arm .</a:t>
            </a:r>
            <a:br>
              <a:rPr lang="en-US" sz="2400" dirty="0"/>
            </a:br>
            <a:r>
              <a:rPr lang="en-US" sz="2400" b="1" dirty="0"/>
              <a:t>4</a:t>
            </a:r>
            <a:r>
              <a:rPr lang="en-US" sz="2400" dirty="0"/>
              <a:t>- Duration of wash should be at least  10 to 15 seconds . For surgical purposes washing may be adequate for 1 to 2 minutes .</a:t>
            </a:r>
            <a:br>
              <a:rPr lang="en-US" sz="2400" dirty="0"/>
            </a:br>
            <a:r>
              <a:rPr lang="en-US" sz="2400" b="1" dirty="0"/>
              <a:t>5</a:t>
            </a:r>
            <a:r>
              <a:rPr lang="en-US" sz="2400" dirty="0"/>
              <a:t>- In washing hands along with palm and back side of the hands , area between fingers and nails should be cleaned  thoroughly . It is desirable to keep the nails trimmed and short . </a:t>
            </a:r>
            <a:br>
              <a:rPr lang="en-US" sz="2400" dirty="0"/>
            </a:br>
            <a:r>
              <a:rPr lang="ar-IQ" sz="2400" dirty="0"/>
              <a:t>	</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6369072"/>
          </a:xfrm>
        </p:spPr>
        <p:txBody>
          <a:bodyPr>
            <a:noAutofit/>
          </a:bodyPr>
          <a:lstStyle/>
          <a:p>
            <a:pPr algn="l" rtl="1"/>
            <a:r>
              <a:rPr lang="en-US" sz="3600" b="1" dirty="0">
                <a:solidFill>
                  <a:srgbClr val="FF0000"/>
                </a:solidFill>
              </a:rPr>
              <a:t>Steps To Wash Hands</a:t>
            </a:r>
            <a:r>
              <a:rPr lang="en-US" sz="3600" dirty="0"/>
              <a:t/>
            </a:r>
            <a:br>
              <a:rPr lang="en-US" sz="3600" dirty="0"/>
            </a:br>
            <a:r>
              <a:rPr lang="en-US" sz="3600" b="1" dirty="0"/>
              <a:t>1</a:t>
            </a:r>
            <a:r>
              <a:rPr lang="en-US" sz="3600" dirty="0"/>
              <a:t>- Wet hands and apply soap . Rub palms  together until soap is bubbly . </a:t>
            </a:r>
            <a:br>
              <a:rPr lang="en-US" sz="3600" dirty="0"/>
            </a:br>
            <a:r>
              <a:rPr lang="en-US" sz="3600" b="1" dirty="0"/>
              <a:t>2</a:t>
            </a:r>
            <a:r>
              <a:rPr lang="en-US" sz="3600" dirty="0"/>
              <a:t>- Rub each palm over the back of the other hand .</a:t>
            </a:r>
            <a:br>
              <a:rPr lang="en-US" sz="3600" dirty="0"/>
            </a:br>
            <a:r>
              <a:rPr lang="en-US" sz="3600" b="1" dirty="0"/>
              <a:t>3</a:t>
            </a:r>
            <a:r>
              <a:rPr lang="en-US" sz="3600" dirty="0"/>
              <a:t>- Rub between your fingers </a:t>
            </a:r>
            <a:r>
              <a:rPr lang="en-US" sz="3600" dirty="0" smtClean="0"/>
              <a:t>(Interlocked</a:t>
            </a:r>
            <a:r>
              <a:rPr lang="en-US" sz="3600" dirty="0"/>
              <a:t>) .</a:t>
            </a:r>
            <a:br>
              <a:rPr lang="en-US" sz="3600" dirty="0"/>
            </a:br>
            <a:r>
              <a:rPr lang="en-US" sz="3600" b="1" dirty="0"/>
              <a:t>4</a:t>
            </a:r>
            <a:r>
              <a:rPr lang="en-US" sz="3600" dirty="0"/>
              <a:t>- Rub between your fingers on each hand .</a:t>
            </a:r>
            <a:br>
              <a:rPr lang="en-US" sz="3600" dirty="0"/>
            </a:br>
            <a:r>
              <a:rPr lang="en-US" sz="3600" b="1" dirty="0"/>
              <a:t>5</a:t>
            </a:r>
            <a:r>
              <a:rPr lang="en-US" sz="3600" dirty="0"/>
              <a:t>- Rub around each of your thumbs .</a:t>
            </a:r>
            <a:br>
              <a:rPr lang="en-US" sz="3600" dirty="0"/>
            </a:br>
            <a:r>
              <a:rPr lang="en-US" sz="3600" b="1" dirty="0"/>
              <a:t>6</a:t>
            </a:r>
            <a:r>
              <a:rPr lang="en-US" sz="3600" dirty="0"/>
              <a:t>- Rub both palms with finger tips then rinse and dry your hands .</a:t>
            </a:r>
            <a:br>
              <a:rPr lang="en-US" sz="3600" dirty="0"/>
            </a:br>
            <a:r>
              <a:rPr lang="en-US" sz="3600" b="1" dirty="0"/>
              <a:t> </a:t>
            </a:r>
            <a:r>
              <a:rPr lang="en-US" sz="3600" dirty="0"/>
              <a:t/>
            </a:r>
            <a:br>
              <a:rPr lang="en-US" sz="3600" dirty="0"/>
            </a:br>
            <a:endParaRPr lang="en-US"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6083320"/>
          </a:xfrm>
        </p:spPr>
        <p:txBody>
          <a:bodyPr>
            <a:normAutofit/>
          </a:bodyPr>
          <a:lstStyle/>
          <a:p>
            <a:pPr algn="l" rtl="1"/>
            <a:r>
              <a:rPr lang="en-US" sz="3600" b="1" dirty="0">
                <a:solidFill>
                  <a:srgbClr val="FF0000"/>
                </a:solidFill>
              </a:rPr>
              <a:t>When To Wash Hands</a:t>
            </a:r>
            <a:r>
              <a:rPr lang="en-US" sz="3600" dirty="0"/>
              <a:t/>
            </a:r>
            <a:br>
              <a:rPr lang="en-US" sz="3600" dirty="0"/>
            </a:br>
            <a:r>
              <a:rPr lang="en-US" sz="3600" b="1" dirty="0"/>
              <a:t>1</a:t>
            </a:r>
            <a:r>
              <a:rPr lang="en-US" sz="3600" dirty="0"/>
              <a:t>- First thing one should do while arriving for duty .</a:t>
            </a:r>
            <a:br>
              <a:rPr lang="en-US" sz="3600" dirty="0"/>
            </a:br>
            <a:r>
              <a:rPr lang="en-US" sz="3600" b="1" dirty="0"/>
              <a:t>2</a:t>
            </a:r>
            <a:r>
              <a:rPr lang="en-US" sz="3600" dirty="0"/>
              <a:t>-  Before  and after eating food , feeding a child , administering medication .</a:t>
            </a:r>
            <a:br>
              <a:rPr lang="en-US" sz="3600" dirty="0"/>
            </a:br>
            <a:r>
              <a:rPr lang="en-US" sz="3600" b="1" dirty="0"/>
              <a:t>3</a:t>
            </a:r>
            <a:r>
              <a:rPr lang="en-US" sz="3600" dirty="0"/>
              <a:t>- Applying diapering and toileting .</a:t>
            </a:r>
            <a:br>
              <a:rPr lang="en-US" sz="3600" dirty="0"/>
            </a:br>
            <a:r>
              <a:rPr lang="en-US" sz="3600" b="1" dirty="0"/>
              <a:t>4</a:t>
            </a:r>
            <a:r>
              <a:rPr lang="en-US" sz="3600" dirty="0"/>
              <a:t>- Attending patients ( before and after ).</a:t>
            </a:r>
            <a:br>
              <a:rPr lang="en-US" sz="3600" dirty="0"/>
            </a:br>
            <a:r>
              <a:rPr lang="en-US" sz="3600" b="1" dirty="0"/>
              <a:t>5</a:t>
            </a:r>
            <a:r>
              <a:rPr lang="en-US" sz="3600" dirty="0"/>
              <a:t>- After handling body fluids , e.g. blood , mucus , vomit , urine , etc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6154758"/>
          </a:xfrm>
        </p:spPr>
        <p:txBody>
          <a:bodyPr>
            <a:normAutofit/>
          </a:bodyPr>
          <a:lstStyle/>
          <a:p>
            <a:pPr algn="l" rtl="1"/>
            <a:r>
              <a:rPr lang="en-US" sz="4000" b="1" dirty="0"/>
              <a:t>6</a:t>
            </a:r>
            <a:r>
              <a:rPr lang="en-US" sz="4000" dirty="0"/>
              <a:t>- Wiping noses , mouth , sores , etc. </a:t>
            </a:r>
            <a:br>
              <a:rPr lang="en-US" sz="4000" dirty="0"/>
            </a:br>
            <a:r>
              <a:rPr lang="en-US" sz="4000" b="1" dirty="0"/>
              <a:t>7</a:t>
            </a:r>
            <a:r>
              <a:rPr lang="en-US" sz="4000" dirty="0"/>
              <a:t>- Handling uncooked food ( raw meat , poultry and vegetables ).</a:t>
            </a:r>
            <a:br>
              <a:rPr lang="en-US" sz="4000" dirty="0"/>
            </a:br>
            <a:r>
              <a:rPr lang="en-US" sz="4000" b="1" dirty="0"/>
              <a:t>8</a:t>
            </a:r>
            <a:r>
              <a:rPr lang="en-US" sz="4000" dirty="0"/>
              <a:t>- When leaving for the day .</a:t>
            </a:r>
            <a:br>
              <a:rPr lang="en-US" sz="4000" dirty="0"/>
            </a:br>
            <a:r>
              <a:rPr lang="en-US" sz="4000" b="1" dirty="0"/>
              <a:t>9</a:t>
            </a:r>
            <a:r>
              <a:rPr lang="en-US" sz="4000" dirty="0"/>
              <a:t>- After cleaning .</a:t>
            </a:r>
            <a:br>
              <a:rPr lang="en-US" sz="4000" dirty="0"/>
            </a:br>
            <a:r>
              <a:rPr lang="en-US" sz="4000" b="1" dirty="0"/>
              <a:t>10</a:t>
            </a:r>
            <a:r>
              <a:rPr lang="en-US" sz="4000" dirty="0"/>
              <a:t>- When hands appear dirty .</a:t>
            </a:r>
            <a:br>
              <a:rPr lang="en-US" sz="4000" dirty="0"/>
            </a:b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258204" cy="5869006"/>
          </a:xfrm>
        </p:spPr>
        <p:txBody>
          <a:bodyPr>
            <a:normAutofit/>
          </a:bodyPr>
          <a:lstStyle/>
          <a:p>
            <a:pPr algn="l" rtl="1"/>
            <a:r>
              <a:rPr lang="en-US" b="1" dirty="0">
                <a:solidFill>
                  <a:srgbClr val="FF0000"/>
                </a:solidFill>
              </a:rPr>
              <a:t>Infection control team  </a:t>
            </a:r>
            <a:r>
              <a:rPr lang="en-US" dirty="0"/>
              <a:t/>
            </a:r>
            <a:br>
              <a:rPr lang="en-US" dirty="0"/>
            </a:br>
            <a:r>
              <a:rPr lang="en-US" dirty="0"/>
              <a:t>The team</a:t>
            </a:r>
            <a:r>
              <a:rPr lang="en-US" b="1" dirty="0"/>
              <a:t> </a:t>
            </a:r>
            <a:r>
              <a:rPr lang="en-US" dirty="0"/>
              <a:t>consists of </a:t>
            </a:r>
            <a:r>
              <a:rPr lang="en-US" b="1" dirty="0"/>
              <a:t>  :</a:t>
            </a:r>
            <a:r>
              <a:rPr lang="en-US" dirty="0"/>
              <a:t/>
            </a:r>
            <a:br>
              <a:rPr lang="en-US" dirty="0"/>
            </a:br>
            <a:r>
              <a:rPr lang="en-US" b="1" dirty="0"/>
              <a:t>1</a:t>
            </a:r>
            <a:r>
              <a:rPr lang="en-US" dirty="0"/>
              <a:t>- physician ( infection control officer )</a:t>
            </a:r>
            <a:br>
              <a:rPr lang="en-US" dirty="0"/>
            </a:br>
            <a:r>
              <a:rPr lang="en-US" b="1" dirty="0"/>
              <a:t>2</a:t>
            </a:r>
            <a:r>
              <a:rPr lang="en-US" dirty="0"/>
              <a:t>- nurse ( infection control nurse ) </a:t>
            </a:r>
            <a:br>
              <a:rPr lang="en-US" dirty="0"/>
            </a:br>
            <a:r>
              <a:rPr lang="en-US" b="1" dirty="0"/>
              <a:t>3</a:t>
            </a:r>
            <a:r>
              <a:rPr lang="en-US" dirty="0"/>
              <a:t>- medical microbiologist .</a:t>
            </a:r>
            <a:br>
              <a:rPr lang="en-US" dirty="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6583362"/>
          </a:xfrm>
        </p:spPr>
        <p:txBody>
          <a:bodyPr>
            <a:normAutofit fontScale="90000"/>
          </a:bodyPr>
          <a:lstStyle/>
          <a:p>
            <a:pPr algn="l" rtl="1"/>
            <a:r>
              <a:rPr lang="en-US" sz="3600" b="1" dirty="0" smtClean="0"/>
              <a:t/>
            </a:r>
            <a:br>
              <a:rPr lang="en-US" sz="3600" b="1" dirty="0" smtClean="0"/>
            </a:br>
            <a:r>
              <a:rPr lang="en-US" sz="3600" b="1" dirty="0"/>
              <a:t/>
            </a:r>
            <a:br>
              <a:rPr lang="en-US" sz="3600" b="1" dirty="0"/>
            </a:br>
            <a:r>
              <a:rPr lang="en-US" sz="4000" b="1" dirty="0" smtClean="0">
                <a:solidFill>
                  <a:srgbClr val="FF0000"/>
                </a:solidFill>
              </a:rPr>
              <a:t>How </a:t>
            </a:r>
            <a:r>
              <a:rPr lang="en-US" sz="4000" b="1" dirty="0">
                <a:solidFill>
                  <a:srgbClr val="FF0000"/>
                </a:solidFill>
              </a:rPr>
              <a:t>To Wash Hands</a:t>
            </a:r>
            <a:r>
              <a:rPr lang="en-US" sz="3600" dirty="0"/>
              <a:t/>
            </a:r>
            <a:br>
              <a:rPr lang="en-US" sz="3600" dirty="0"/>
            </a:br>
            <a:r>
              <a:rPr lang="en-US" sz="3600" dirty="0"/>
              <a:t>Following methods should be followed :</a:t>
            </a:r>
            <a:br>
              <a:rPr lang="en-US" sz="3600" dirty="0"/>
            </a:br>
            <a:r>
              <a:rPr lang="en-US" sz="3600" b="1" dirty="0"/>
              <a:t>1</a:t>
            </a:r>
            <a:r>
              <a:rPr lang="en-US" sz="3600" dirty="0"/>
              <a:t>- Make sure a clean , disposable paper ( or single use ) towel is available .</a:t>
            </a:r>
            <a:br>
              <a:rPr lang="en-US" sz="3600" dirty="0"/>
            </a:br>
            <a:r>
              <a:rPr lang="en-US" sz="3600" b="1" dirty="0"/>
              <a:t>2</a:t>
            </a:r>
            <a:r>
              <a:rPr lang="en-US" sz="3600" dirty="0"/>
              <a:t>- Turn on water ( 15.6 to 48.9̊ C ) temperature .</a:t>
            </a:r>
            <a:br>
              <a:rPr lang="en-US" sz="3600" dirty="0"/>
            </a:br>
            <a:r>
              <a:rPr lang="en-US" sz="3600" b="1" dirty="0"/>
              <a:t>3</a:t>
            </a:r>
            <a:r>
              <a:rPr lang="en-US" sz="3600" dirty="0"/>
              <a:t>- Moisten hands with water and apply liquid soap to hands .</a:t>
            </a:r>
            <a:br>
              <a:rPr lang="en-US" sz="3600" dirty="0"/>
            </a:br>
            <a:r>
              <a:rPr lang="en-US" sz="3600" b="1" dirty="0"/>
              <a:t>4</a:t>
            </a:r>
            <a:r>
              <a:rPr lang="en-US" sz="3600" dirty="0"/>
              <a:t>- Rub hands together until soap lather appears and continue for 10 to 15 seconds .</a:t>
            </a:r>
            <a:br>
              <a:rPr lang="en-US" sz="3600" dirty="0"/>
            </a:br>
            <a:r>
              <a:rPr lang="en-US" sz="3600" b="1" dirty="0"/>
              <a:t>5</a:t>
            </a:r>
            <a:r>
              <a:rPr lang="en-US" sz="3600" dirty="0"/>
              <a:t>- Finally wash hands with clean water and dry them . </a:t>
            </a:r>
            <a:br>
              <a:rPr lang="en-US" sz="3600" dirty="0"/>
            </a:br>
            <a:r>
              <a:rPr lang="en-US" sz="3600" dirty="0"/>
              <a:t> </a:t>
            </a:r>
            <a:r>
              <a:rPr lang="en-US" dirty="0"/>
              <a:t/>
            </a:r>
            <a:br>
              <a:rPr lang="en-US" dirty="0"/>
            </a:br>
            <a:r>
              <a:rPr lang="en-US" dirty="0"/>
              <a:t>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6154758"/>
          </a:xfrm>
        </p:spPr>
        <p:txBody>
          <a:bodyPr>
            <a:noAutofit/>
          </a:bodyPr>
          <a:lstStyle/>
          <a:p>
            <a:pPr algn="l" rtl="1"/>
            <a:r>
              <a:rPr lang="en-US" sz="2400" b="1" dirty="0" smtClean="0">
                <a:solidFill>
                  <a:srgbClr val="FF0000"/>
                </a:solidFill>
              </a:rPr>
              <a:t>Role of nurses in prevention of hospital acquired infection</a:t>
            </a:r>
            <a:r>
              <a:rPr lang="en-US" sz="2400" b="1" dirty="0" smtClean="0"/>
              <a:t/>
            </a:r>
            <a:br>
              <a:rPr lang="en-US" sz="2400" b="1" dirty="0" smtClean="0"/>
            </a:br>
            <a:r>
              <a:rPr lang="en-US" sz="2400" b="1" dirty="0" smtClean="0"/>
              <a:t>      </a:t>
            </a:r>
            <a:r>
              <a:rPr lang="en-US" sz="2400" dirty="0" smtClean="0"/>
              <a:t>Nurses </a:t>
            </a:r>
            <a:r>
              <a:rPr lang="en-US" sz="2400" dirty="0"/>
              <a:t>play an important role to </a:t>
            </a:r>
            <a:r>
              <a:rPr lang="en-US" sz="2400" dirty="0" smtClean="0"/>
              <a:t>prevent </a:t>
            </a:r>
            <a:r>
              <a:rPr lang="en-US" sz="2400" dirty="0"/>
              <a:t>hospital acquired infection . in this regard their responsibilities include : </a:t>
            </a:r>
            <a:br>
              <a:rPr lang="en-US" sz="2400" dirty="0"/>
            </a:br>
            <a:r>
              <a:rPr lang="en-US" sz="2400" b="1" dirty="0"/>
              <a:t>1</a:t>
            </a:r>
            <a:r>
              <a:rPr lang="en-US" sz="2400" dirty="0"/>
              <a:t>- by explaining the importance of hand –washing to patients and all those who come in contact with patient . it really reduces the load of bacteria and thus reducing the chances of transfer of infection from one patient to others.</a:t>
            </a:r>
            <a:br>
              <a:rPr lang="en-US" sz="2400" dirty="0"/>
            </a:br>
            <a:r>
              <a:rPr lang="en-US" sz="2400" b="1" dirty="0"/>
              <a:t>2</a:t>
            </a:r>
            <a:r>
              <a:rPr lang="en-US" sz="2400" dirty="0"/>
              <a:t>- isolation of infected patients in private room , e.g. chickenpox , measles , typhoid , fever , meningitis , etc.</a:t>
            </a:r>
            <a:br>
              <a:rPr lang="en-US" sz="2400" dirty="0"/>
            </a:br>
            <a:r>
              <a:rPr lang="en-US" sz="2400" b="1" dirty="0"/>
              <a:t>3</a:t>
            </a:r>
            <a:r>
              <a:rPr lang="en-US" sz="2400" dirty="0"/>
              <a:t>- considering all blood and body fluids samples as infectious and thus handle them with utmost care .</a:t>
            </a:r>
            <a:br>
              <a:rPr lang="en-US" sz="2400" dirty="0"/>
            </a:br>
            <a:r>
              <a:rPr lang="en-US" sz="2400" b="1" dirty="0"/>
              <a:t>4</a:t>
            </a:r>
            <a:r>
              <a:rPr lang="en-US" sz="2400" dirty="0"/>
              <a:t>- handling of blood , fluids , secretions , excretions , etc. using sterilized gloves .</a:t>
            </a:r>
            <a:br>
              <a:rPr lang="en-US" sz="2400" dirty="0"/>
            </a:br>
            <a:r>
              <a:rPr lang="en-US" sz="2400" dirty="0"/>
              <a:t>5- wearing of mask , gown , eye </a:t>
            </a:r>
            <a:r>
              <a:rPr lang="en-US" sz="2400" dirty="0" smtClean="0"/>
              <a:t>protector </a:t>
            </a:r>
            <a:r>
              <a:rPr lang="en-US" sz="2400" dirty="0"/>
              <a:t>during any procedure likely to cause splash of body fluids , secretions , etc.</a:t>
            </a:r>
            <a:br>
              <a:rPr lang="en-US" sz="2400" dirty="0"/>
            </a:b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4638"/>
            <a:ext cx="8186766" cy="6583362"/>
          </a:xfrm>
        </p:spPr>
        <p:txBody>
          <a:bodyPr>
            <a:noAutofit/>
          </a:bodyPr>
          <a:lstStyle/>
          <a:p>
            <a:pPr algn="l" rtl="1">
              <a:lnSpc>
                <a:spcPct val="150000"/>
              </a:lnSpc>
            </a:pPr>
            <a:r>
              <a:rPr lang="en-US" sz="2000" b="1" dirty="0"/>
              <a:t>6- ensure the single use items proper disposal. </a:t>
            </a:r>
            <a:br>
              <a:rPr lang="en-US" sz="2000" b="1" dirty="0"/>
            </a:br>
            <a:r>
              <a:rPr lang="en-US" sz="2000" b="1" dirty="0"/>
              <a:t>7- proper sterilization of reusable items .</a:t>
            </a:r>
            <a:br>
              <a:rPr lang="en-US" sz="2000" b="1" dirty="0"/>
            </a:br>
            <a:r>
              <a:rPr lang="en-US" sz="2000" b="1" dirty="0"/>
              <a:t>8- practical knowledge and its application regarding disposal of biomedical wastes infections .</a:t>
            </a:r>
            <a:br>
              <a:rPr lang="en-US" sz="2000" b="1" dirty="0"/>
            </a:br>
            <a:r>
              <a:rPr lang="en-US" sz="2000" b="1" dirty="0"/>
              <a:t>9- practically  following the policies of infection control committee of the hospital (ICC) regarding  use of disinfectants and hygiene practices.</a:t>
            </a:r>
            <a:br>
              <a:rPr lang="en-US" sz="2000" b="1" dirty="0"/>
            </a:br>
            <a:r>
              <a:rPr lang="en-US" sz="2000" b="1" dirty="0"/>
              <a:t>10- carefully handling of soiled linen and body fluids . this is done to avoid transmission of microorganisms to other patients and environment .</a:t>
            </a:r>
            <a:br>
              <a:rPr lang="en-US" sz="2000" b="1" dirty="0"/>
            </a:br>
            <a:r>
              <a:rPr lang="en-US" sz="2000" b="1" dirty="0"/>
              <a:t>11- must arrange placing of cards on the doors of the patients , mentioning the type of isolation and instructions for visitors and nursing staff.</a:t>
            </a:r>
            <a:br>
              <a:rPr lang="en-US" sz="2000" b="1" dirty="0"/>
            </a:br>
            <a:r>
              <a:rPr lang="en-US" sz="2000" b="1" dirty="0"/>
              <a:t>12- making the patients to understand to avoid the over use of antibiotics . this is possible by explaining to them about infection , differences between viruses and disease causing organisms, bad effects of antibiotic over use and body immunity </a:t>
            </a:r>
            <a:r>
              <a:rPr lang="en-US" sz="2000" dirty="0"/>
              <a:t>.</a:t>
            </a:r>
            <a:br>
              <a:rPr lang="en-US" sz="2000" dirty="0"/>
            </a:b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6297634"/>
          </a:xfrm>
        </p:spPr>
        <p:txBody>
          <a:bodyPr>
            <a:normAutofit/>
          </a:bodyPr>
          <a:lstStyle/>
          <a:p>
            <a:pPr algn="l" rtl="1"/>
            <a:r>
              <a:rPr lang="en-US" sz="2700" b="1" dirty="0"/>
              <a:t>13</a:t>
            </a:r>
            <a:r>
              <a:rPr lang="en-US" sz="2700" dirty="0"/>
              <a:t>- restricting the entry of number of attendants of patient .</a:t>
            </a:r>
            <a:br>
              <a:rPr lang="en-US" sz="2700" dirty="0"/>
            </a:br>
            <a:r>
              <a:rPr lang="en-US" sz="2700" b="1" dirty="0"/>
              <a:t>14</a:t>
            </a:r>
            <a:r>
              <a:rPr lang="en-US" sz="2700" dirty="0"/>
              <a:t>- teaching of infection control isolation , etc. to employees at all levels.</a:t>
            </a:r>
            <a:br>
              <a:rPr lang="en-US" sz="2700" dirty="0"/>
            </a:br>
            <a:r>
              <a:rPr lang="en-US" sz="2700" b="1" dirty="0"/>
              <a:t>15</a:t>
            </a:r>
            <a:r>
              <a:rPr lang="en-US" sz="2700" dirty="0"/>
              <a:t>- identification of areas  of hospital showing infection risk and act to remove hazards of infections .</a:t>
            </a:r>
            <a:br>
              <a:rPr lang="en-US" sz="2700" dirty="0"/>
            </a:br>
            <a:r>
              <a:rPr lang="en-US" sz="2700" b="1" dirty="0"/>
              <a:t>16</a:t>
            </a:r>
            <a:r>
              <a:rPr lang="en-US" sz="2700" dirty="0"/>
              <a:t>- assist in identifying carriers, tracing source of infection and preventing transmission of disease .</a:t>
            </a:r>
            <a:br>
              <a:rPr lang="en-US" sz="2700" dirty="0"/>
            </a:br>
            <a:r>
              <a:rPr lang="en-US" sz="2700" b="1" dirty="0"/>
              <a:t>17</a:t>
            </a:r>
            <a:r>
              <a:rPr lang="en-US" sz="2700" dirty="0"/>
              <a:t>- review of microbiological data and note the significant findings .</a:t>
            </a:r>
            <a:br>
              <a:rPr lang="en-US" sz="2700" dirty="0"/>
            </a:br>
            <a:r>
              <a:rPr lang="en-US" sz="2700" b="1" dirty="0"/>
              <a:t>18</a:t>
            </a:r>
            <a:r>
              <a:rPr lang="en-US" sz="2700" dirty="0"/>
              <a:t>- maintaining records of all environmental culturing and surveillance </a:t>
            </a:r>
            <a:r>
              <a:rPr lang="en-US" dirty="0"/>
              <a:t>.</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6297634"/>
          </a:xfrm>
        </p:spPr>
        <p:txBody>
          <a:bodyPr>
            <a:noAutofit/>
          </a:bodyPr>
          <a:lstStyle/>
          <a:p>
            <a:pPr algn="l" rtl="1"/>
            <a:r>
              <a:rPr lang="en-US" sz="2100" b="1" dirty="0" smtClean="0"/>
              <a:t/>
            </a:r>
            <a:br>
              <a:rPr lang="en-US" sz="2100" b="1" dirty="0" smtClean="0"/>
            </a:br>
            <a:r>
              <a:rPr lang="en-US" sz="2100" b="1" dirty="0" smtClean="0"/>
              <a:t/>
            </a:r>
            <a:br>
              <a:rPr lang="en-US" sz="2100" b="1" dirty="0" smtClean="0"/>
            </a:br>
            <a:r>
              <a:rPr lang="en-US" sz="2100" b="1" dirty="0" smtClean="0">
                <a:solidFill>
                  <a:srgbClr val="FF0000"/>
                </a:solidFill>
              </a:rPr>
              <a:t>Infection</a:t>
            </a:r>
            <a:r>
              <a:rPr lang="en-US" sz="2100" dirty="0"/>
              <a:t/>
            </a:r>
            <a:br>
              <a:rPr lang="en-US" sz="2100" dirty="0"/>
            </a:br>
            <a:r>
              <a:rPr lang="en-US" sz="2100" dirty="0" smtClean="0"/>
              <a:t>    The lodgment  </a:t>
            </a:r>
            <a:r>
              <a:rPr lang="en-US" sz="2100" dirty="0"/>
              <a:t>and multiplication of organism in the tissue of host constitutes infection .</a:t>
            </a:r>
            <a:br>
              <a:rPr lang="en-US" sz="2100" dirty="0"/>
            </a:br>
            <a:r>
              <a:rPr lang="en-US" sz="2100" b="1" dirty="0"/>
              <a:t>Classification of infection</a:t>
            </a:r>
            <a:r>
              <a:rPr lang="en-US" sz="2100" dirty="0"/>
              <a:t/>
            </a:r>
            <a:br>
              <a:rPr lang="en-US" sz="2100" dirty="0"/>
            </a:br>
            <a:r>
              <a:rPr lang="en-US" sz="2100" b="1" dirty="0"/>
              <a:t>1</a:t>
            </a:r>
            <a:r>
              <a:rPr lang="en-US" sz="2100" dirty="0"/>
              <a:t>- primary infection : is the initial infection caused by microorganisms , in the host </a:t>
            </a:r>
            <a:br>
              <a:rPr lang="en-US" sz="2100" dirty="0"/>
            </a:br>
            <a:r>
              <a:rPr lang="en-US" sz="2100" b="1" dirty="0"/>
              <a:t>2</a:t>
            </a:r>
            <a:r>
              <a:rPr lang="en-US" sz="2100" dirty="0"/>
              <a:t>- Reinfection : is the subsequent infection by the same organism in the same host .</a:t>
            </a:r>
            <a:br>
              <a:rPr lang="en-US" sz="2100" dirty="0"/>
            </a:br>
            <a:r>
              <a:rPr lang="en-US" sz="2100" b="1" dirty="0"/>
              <a:t>3</a:t>
            </a:r>
            <a:r>
              <a:rPr lang="en-US" sz="2100" dirty="0"/>
              <a:t>- secondary infection :  is the new infection set-up by a new organism in a host  whose resistance is lowered by preexisting infectious disease .</a:t>
            </a:r>
            <a:br>
              <a:rPr lang="en-US" sz="2100" dirty="0"/>
            </a:br>
            <a:r>
              <a:rPr lang="en-US" sz="2100" b="1" dirty="0"/>
              <a:t>4</a:t>
            </a:r>
            <a:r>
              <a:rPr lang="en-US" sz="2100" dirty="0"/>
              <a:t>- Focal infection : it is a condition where due to infection at localized sites like appendix and tonsil , general effects are produced .</a:t>
            </a:r>
            <a:br>
              <a:rPr lang="en-US" sz="2100" dirty="0"/>
            </a:br>
            <a:r>
              <a:rPr lang="en-US" sz="2100" b="1" dirty="0"/>
              <a:t>5</a:t>
            </a:r>
            <a:r>
              <a:rPr lang="en-US" sz="2100" dirty="0"/>
              <a:t>- Cross infection :  when a patient suffering from a disease and a new infection is set-up from another host or external source.</a:t>
            </a:r>
            <a:br>
              <a:rPr lang="en-US" sz="2100" dirty="0"/>
            </a:br>
            <a:r>
              <a:rPr lang="en-US" sz="2100" b="1" dirty="0"/>
              <a:t>6</a:t>
            </a:r>
            <a:r>
              <a:rPr lang="en-US" sz="2100" dirty="0"/>
              <a:t>- Nosocomial infection :  is the cross infection occurring  in a hospital or hospital-acquired infection .</a:t>
            </a:r>
            <a:br>
              <a:rPr lang="en-US" sz="2100" dirty="0"/>
            </a:br>
            <a:r>
              <a:rPr lang="en-US" sz="2100" b="1" dirty="0"/>
              <a:t>7</a:t>
            </a:r>
            <a:r>
              <a:rPr lang="en-US" sz="2100" dirty="0"/>
              <a:t>- Subclinical infection : it is one where clinical affects or symptoms are not apparent .</a:t>
            </a:r>
            <a:br>
              <a:rPr lang="en-US" sz="2100" dirty="0"/>
            </a:br>
            <a:r>
              <a:rPr lang="en-US" sz="2100" b="1" dirty="0"/>
              <a:t> </a:t>
            </a:r>
            <a:r>
              <a:rPr lang="en-US" sz="2100" dirty="0"/>
              <a:t/>
            </a:r>
            <a:br>
              <a:rPr lang="en-US" sz="2100" dirty="0"/>
            </a:br>
            <a:r>
              <a:rPr lang="en-US" sz="2000" b="1" dirty="0"/>
              <a:t> </a:t>
            </a:r>
            <a:r>
              <a:rPr lang="en-US" sz="2000" dirty="0"/>
              <a:t/>
            </a:r>
            <a:br>
              <a:rPr lang="en-US" sz="2000" dirty="0"/>
            </a:b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6226196"/>
          </a:xfrm>
        </p:spPr>
        <p:txBody>
          <a:bodyPr>
            <a:normAutofit/>
          </a:bodyPr>
          <a:lstStyle/>
          <a:p>
            <a:pPr algn="just"/>
            <a:r>
              <a:rPr lang="en-US" sz="3200" b="1" dirty="0">
                <a:solidFill>
                  <a:srgbClr val="FF0000"/>
                </a:solidFill>
              </a:rPr>
              <a:t>Infectious </a:t>
            </a:r>
            <a:r>
              <a:rPr lang="en-US" sz="3200" b="1" dirty="0" smtClean="0">
                <a:solidFill>
                  <a:srgbClr val="FF0000"/>
                </a:solidFill>
              </a:rPr>
              <a:t>Agents</a:t>
            </a:r>
            <a:r>
              <a:rPr lang="ar-IQ" sz="3200" b="1" dirty="0" smtClean="0">
                <a:solidFill>
                  <a:srgbClr val="FF0000"/>
                </a:solidFill>
              </a:rPr>
              <a:t>                         </a:t>
            </a:r>
            <a:r>
              <a:rPr lang="en-US" sz="3200" dirty="0"/>
              <a:t/>
            </a:r>
            <a:br>
              <a:rPr lang="en-US" sz="3200" dirty="0"/>
            </a:br>
            <a:r>
              <a:rPr lang="en-US" sz="3200" b="1" dirty="0"/>
              <a:t>Saprophytes :</a:t>
            </a:r>
            <a:r>
              <a:rPr lang="en-US" sz="3200" dirty="0"/>
              <a:t> they are free living organisms which live on decaying organic matter. they fail to multiply on living tissue and so are not important </a:t>
            </a:r>
            <a:r>
              <a:rPr lang="en-US" sz="3200" dirty="0" smtClean="0"/>
              <a:t>in infectious </a:t>
            </a:r>
            <a:r>
              <a:rPr lang="en-US" sz="3200" dirty="0"/>
              <a:t>disease</a:t>
            </a:r>
            <a:r>
              <a:rPr lang="en-US" sz="3200" dirty="0" smtClean="0"/>
              <a:t>.</a:t>
            </a:r>
            <a:r>
              <a:rPr lang="ar-IQ" sz="3200" dirty="0" smtClean="0"/>
              <a:t>                       </a:t>
            </a:r>
            <a:r>
              <a:rPr lang="en-US" sz="3200" dirty="0" smtClean="0"/>
              <a:t>  </a:t>
            </a:r>
            <a:r>
              <a:rPr lang="en-US" sz="3200" dirty="0"/>
              <a:t/>
            </a:r>
            <a:br>
              <a:rPr lang="en-US" sz="3200" dirty="0"/>
            </a:br>
            <a:r>
              <a:rPr lang="en-US" sz="3200" b="1" dirty="0"/>
              <a:t>Parasites : </a:t>
            </a:r>
            <a:r>
              <a:rPr lang="en-US" sz="3200" dirty="0"/>
              <a:t>they are organisms that can establish themselves and multiply in hosts. they may be </a:t>
            </a:r>
            <a:r>
              <a:rPr lang="en-US" sz="3200" b="1" dirty="0"/>
              <a:t>pathogens</a:t>
            </a:r>
            <a:r>
              <a:rPr lang="en-US" sz="3200" dirty="0"/>
              <a:t> or </a:t>
            </a:r>
            <a:r>
              <a:rPr lang="en-US" sz="3200" b="1" dirty="0" smtClean="0"/>
              <a:t>commensals</a:t>
            </a:r>
            <a:r>
              <a:rPr lang="en-US" sz="3200" dirty="0" smtClean="0"/>
              <a:t> </a:t>
            </a:r>
            <a:r>
              <a:rPr lang="en-US" sz="3200" dirty="0"/>
              <a:t>. pathogens are those which are capable of producing disease in a host . On the contrary , </a:t>
            </a:r>
            <a:r>
              <a:rPr lang="en-US" sz="3200" dirty="0" smtClean="0"/>
              <a:t>commensals </a:t>
            </a:r>
            <a:r>
              <a:rPr lang="en-US" sz="3200" dirty="0"/>
              <a:t>microbes can live in a host without causing any disease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6226196"/>
          </a:xfrm>
        </p:spPr>
        <p:txBody>
          <a:bodyPr>
            <a:noAutofit/>
          </a:bodyPr>
          <a:lstStyle/>
          <a:p>
            <a:pPr algn="l" rtl="1"/>
            <a:r>
              <a:rPr lang="en-US" sz="2400" b="1" dirty="0">
                <a:solidFill>
                  <a:srgbClr val="FF0000"/>
                </a:solidFill>
              </a:rPr>
              <a:t>Sources of infection in man</a:t>
            </a:r>
            <a:r>
              <a:rPr lang="en-US" sz="2000" b="1" dirty="0"/>
              <a:t> </a:t>
            </a:r>
            <a:r>
              <a:rPr lang="en-US" sz="2000" dirty="0"/>
              <a:t/>
            </a:r>
            <a:br>
              <a:rPr lang="en-US" sz="2000" dirty="0"/>
            </a:br>
            <a:r>
              <a:rPr lang="en-US" sz="2200" b="1" dirty="0"/>
              <a:t>1- Man : </a:t>
            </a:r>
            <a:r>
              <a:rPr lang="en-US" sz="2200" dirty="0"/>
              <a:t>Man is himself a common source of infection from a patient or carrier . healthy carrier is a person harboring pathogenic organism without causing any disease to him . a convalescent carrier is one who has recovered from disease but continues to harbor the pathogen in his body .</a:t>
            </a:r>
            <a:br>
              <a:rPr lang="en-US" sz="2200" dirty="0"/>
            </a:br>
            <a:r>
              <a:rPr lang="en-US" sz="2200" b="1" dirty="0"/>
              <a:t>2- Animals :</a:t>
            </a:r>
            <a:r>
              <a:rPr lang="en-US" sz="2200" dirty="0"/>
              <a:t> infectious diseases transmitted from animals to man are called </a:t>
            </a:r>
            <a:r>
              <a:rPr lang="en-US" sz="2200" dirty="0" err="1"/>
              <a:t>zoonosis</a:t>
            </a:r>
            <a:r>
              <a:rPr lang="en-US" sz="2200" dirty="0"/>
              <a:t>. </a:t>
            </a:r>
            <a:r>
              <a:rPr lang="en-US" sz="2200" dirty="0" err="1"/>
              <a:t>Zoonosis</a:t>
            </a:r>
            <a:r>
              <a:rPr lang="en-US" sz="2200" dirty="0"/>
              <a:t> may be bacterial ( e.g. plague from rat ) , </a:t>
            </a:r>
            <a:r>
              <a:rPr lang="en-US" sz="2200" dirty="0" err="1"/>
              <a:t>rickettsial</a:t>
            </a:r>
            <a:r>
              <a:rPr lang="en-US" sz="2200" dirty="0"/>
              <a:t> ( e.g. </a:t>
            </a:r>
            <a:r>
              <a:rPr lang="en-US" sz="2200" dirty="0" err="1"/>
              <a:t>murine</a:t>
            </a:r>
            <a:r>
              <a:rPr lang="en-US" sz="2200" dirty="0"/>
              <a:t> typhus from rodent ) , viral ( e.g. rabies from dog ) , </a:t>
            </a:r>
            <a:r>
              <a:rPr lang="en-US" sz="2200" dirty="0" err="1"/>
              <a:t>protozoal</a:t>
            </a:r>
            <a:r>
              <a:rPr lang="en-US" sz="2200" dirty="0"/>
              <a:t> ( e.g. </a:t>
            </a:r>
            <a:r>
              <a:rPr lang="en-US" sz="2200" dirty="0" err="1"/>
              <a:t>leishmaniasis</a:t>
            </a:r>
            <a:r>
              <a:rPr lang="en-US" sz="2200" dirty="0"/>
              <a:t> from dogs ) , </a:t>
            </a:r>
            <a:r>
              <a:rPr lang="en-US" sz="2200" dirty="0" err="1"/>
              <a:t>helminthic</a:t>
            </a:r>
            <a:r>
              <a:rPr lang="en-US" sz="2200" dirty="0"/>
              <a:t> ( e.g. </a:t>
            </a:r>
            <a:r>
              <a:rPr lang="en-US" sz="2200" dirty="0" err="1"/>
              <a:t>hydatid</a:t>
            </a:r>
            <a:r>
              <a:rPr lang="en-US" sz="2200" dirty="0"/>
              <a:t> </a:t>
            </a:r>
            <a:r>
              <a:rPr lang="en-US" sz="2200" dirty="0" err="1"/>
              <a:t>cyct</a:t>
            </a:r>
            <a:r>
              <a:rPr lang="en-US" sz="2200" dirty="0"/>
              <a:t> from dogs ) and fungal ( </a:t>
            </a:r>
            <a:r>
              <a:rPr lang="en-US" sz="2200" dirty="0" err="1"/>
              <a:t>zoophilic</a:t>
            </a:r>
            <a:r>
              <a:rPr lang="en-US" sz="2200" dirty="0"/>
              <a:t> </a:t>
            </a:r>
            <a:r>
              <a:rPr lang="en-US" sz="2200" dirty="0" err="1"/>
              <a:t>dermatophytes</a:t>
            </a:r>
            <a:r>
              <a:rPr lang="en-US" sz="2200" dirty="0"/>
              <a:t> from cats and dogs ) .</a:t>
            </a:r>
            <a:br>
              <a:rPr lang="en-US" sz="2200" dirty="0"/>
            </a:br>
            <a:r>
              <a:rPr lang="en-US" sz="2200" b="1" dirty="0"/>
              <a:t>3- Insects : </a:t>
            </a:r>
            <a:r>
              <a:rPr lang="en-US" sz="2200" dirty="0"/>
              <a:t>the disease caused by insects are called arthropod borne disease . insects like mosquitoes , fleas , lice that transmit infection are called vector . transmission may be mechanical ( transmission of dysentery or typhoid bacilli by housefly ) and these are called mechanical vector . they are called biological vector if pathogen multiplies in the body of vector , e.g. anopheles mosquito in malaria</a:t>
            </a:r>
            <a:r>
              <a:rPr lang="en-US" sz="2000" dirty="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207</Words>
  <Application>Microsoft Office PowerPoint</Application>
  <PresentationFormat>عرض على الشاشة (3:4)‏</PresentationFormat>
  <Paragraphs>36</Paragraphs>
  <Slides>30</Slides>
  <Notes>2</Notes>
  <HiddenSlides>0</HiddenSlides>
  <MMClips>0</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Office Theme</vt:lpstr>
      <vt:lpstr>  Microbiology and Nurse (Nosocomial infection)  </vt:lpstr>
      <vt:lpstr>الشريحة 2</vt:lpstr>
      <vt:lpstr>Infection control team   The team consists of   : 1- physician ( infection control officer ) 2- nurse ( infection control nurse )  3- medical microbiologist . </vt:lpstr>
      <vt:lpstr>Role of nurses in prevention of hospital acquired infection       Nurses play an important role to prevent hospital acquired infection . in this regard their responsibilities include :  1- by explaining the importance of hand –washing to patients and all those who come in contact with patient . it really reduces the load of bacteria and thus reducing the chances of transfer of infection from one patient to others. 2- isolation of infected patients in private room , e.g. chickenpox , measles , typhoid , fever , meningitis , etc. 3- considering all blood and body fluids samples as infectious and thus handle them with utmost care . 4- handling of blood , fluids , secretions , excretions , etc. using sterilized gloves . 5- wearing of mask , gown , eye protector during any procedure likely to cause splash of body fluids , secretions , etc. </vt:lpstr>
      <vt:lpstr>6- ensure the single use items proper disposal.  7- proper sterilization of reusable items . 8- practical knowledge and its application regarding disposal of biomedical wastes infections . 9- practically  following the policies of infection control committee of the hospital (ICC) regarding  use of disinfectants and hygiene practices. 10- carefully handling of soiled linen and body fluids . this is done to avoid transmission of microorganisms to other patients and environment . 11- must arrange placing of cards on the doors of the patients , mentioning the type of isolation and instructions for visitors and nursing staff. 12- making the patients to understand to avoid the over use of antibiotics . this is possible by explaining to them about infection , differences between viruses and disease causing organisms, bad effects of antibiotic over use and body immunity . </vt:lpstr>
      <vt:lpstr>13- restricting the entry of number of attendants of patient . 14- teaching of infection control isolation , etc. to employees at all levels. 15- identification of areas  of hospital showing infection risk and act to remove hazards of infections . 16- assist in identifying carriers, tracing source of infection and preventing transmission of disease . 17- review of microbiological data and note the significant findings . 18- maintaining records of all environmental culturing and surveillance . </vt:lpstr>
      <vt:lpstr>  Infection     The lodgment  and multiplication of organism in the tissue of host constitutes infection . Classification of infection 1- primary infection : is the initial infection caused by microorganisms , in the host  2- Reinfection : is the subsequent infection by the same organism in the same host . 3- secondary infection :  is the new infection set-up by a new organism in a host  whose resistance is lowered by preexisting infectious disease . 4- Focal infection : it is a condition where due to infection at localized sites like appendix and tonsil , general effects are produced . 5- Cross infection :  when a patient suffering from a disease and a new infection is set-up from another host or external source. 6- Nosocomial infection :  is the cross infection occurring  in a hospital or hospital-acquired infection . 7- Subclinical infection : it is one where clinical affects or symptoms are not apparent .     </vt:lpstr>
      <vt:lpstr>Infectious Agents                          Saprophytes : they are free living organisms which live on decaying organic matter. they fail to multiply on living tissue and so are not important in infectious disease.                          Parasites : they are organisms that can establish themselves and multiply in hosts. they may be pathogens or commensals . pathogens are those which are capable of producing disease in a host . On the contrary , commensals microbes can live in a host without causing any disease .</vt:lpstr>
      <vt:lpstr>Sources of infection in man  1- Man : Man is himself a common source of infection from a patient or carrier . healthy carrier is a person harboring pathogenic organism without causing any disease to him . a convalescent carrier is one who has recovered from disease but continues to harbor the pathogen in his body . 2- Animals : infectious diseases transmitted from animals to man are called zoonosis. Zoonosis may be bacterial ( e.g. plague from rat ) , rickettsial ( e.g. murine typhus from rodent ) , viral ( e.g. rabies from dog ) , protozoal ( e.g. leishmaniasis from dogs ) , helminthic ( e.g. hydatid cyct from dogs ) and fungal ( zoophilic dermatophytes from cats and dogs ) . 3- Insects : the disease caused by insects are called arthropod borne disease . insects like mosquitoes , fleas , lice that transmit infection are called vector . transmission may be mechanical ( transmission of dysentery or typhoid bacilli by housefly ) and these are called mechanical vector . they are called biological vector if pathogen multiplies in the body of vector , e.g. anopheles mosquito in malaria .</vt:lpstr>
      <vt:lpstr>4- Vectors : Some vectors may act as reservoir host ( e.g. ticks in relapsing fever and spotted fever ) . 5- Soil : soil may serve as  source of parasiting infection like roundworm and hookworm . spores of tetanus bacilli remain viable in soil for a long time , fungi like Histoplasma  capsulatum  and higher bacteria like Nocardia asteroides  also survive in soil and cause human infection . 6- Water : Vibrio cholerae , infective hepatitis virus ( Hepatitis –A) , guinea worm may be found in water  . 7- Food : contaminated food may be source of infection . presence of pathogens in food may be due to external contamination ( e.g. food poisoning by Staphylococcus ) . </vt:lpstr>
      <vt:lpstr>Methods of Transmission of Infection  1- Contact : Syphilis , gonorrhea, trachoma .  2- Inhalation : Influenza , tuberculosis , smallpox , measles , mumps , etc. 3- Infection : Cholera ( water ) , food poisoning (food) and dysentery ( hand borne ). 4- Inoculation : tetanus ( infection ) , rabies (dog) , arbovirus ( insect ) and serum hepatitis ,i.e. hepatitis-B ( infection ) . 5- Insects : they act as mechanical vector ( dysentery and typhoid by housefly ) or biological vector ( malaria) of infectious disease . 6- Congenital : congenital syphilis , rubella , Listeria  monocytogenes , toxoplasma and cytomegalic inclusion disease . 7- Laboratory infection : infection may be transmitted during procedures like , injection , lumbar puncture , catheterization , etc. if proper care is not taken . </vt:lpstr>
      <vt:lpstr>  Characters of Pathogens 1- bacteria should be able to enter the body . 2- organism should be able to multiply in the tissue . 3- they should be able to damage the tissue . 4- they must be capable to resist the host defense . </vt:lpstr>
      <vt:lpstr>Factors Predisposing to Microbial Pathogenicity Pathogenicity : it is referred to the ability of microbial species to produce disease . Virulence : it is referred to the ability of microbial strains to produce disease , e.g. polio virus contains strain of varying degree of virulence .  Virulence  is the sum of the following factors :  A- Invasiveness : It is the ability of organism to spread in a host tissue after establishing infection . Less invasive organisms cause localized lesion , e.g. staphylococcal abscess . Highly invasive organisms cause generalized infection , e.g. streptococcal septicemia .  B- Toxigenicity : Bacteria produce two types of toxins :  a- Exotoxin       b- Endotoxin </vt:lpstr>
      <vt:lpstr>  C- Communicability : this is ability of parasite to spread from one host to another. It determines the survival and distribution of organism in a community . Highly virulent organism may not exhibit a high degree of communicability due to rapid lethal effect on hosts . Infections in which pathogen is shed in secretions as in respiratory  and intestinal disease are highly communicable .   </vt:lpstr>
      <vt:lpstr> D-  other bacterial products :          1- Coagulase (Staphylococcus aureus ) which prevents phagocytosis by forming fibrin barrier around bacteria .           2- Fibrinolysin promotes  the spread of infection by breaking down the fibrin barrier in tissues  .               3- Hyaluronidase split hyaluronic acid ( component of connective tissue) thus facilitating spread of infection along tissue spaces .          4-Leucoidins damage polymorphonuclear leucocytes  .          5- Hemolysin is produced by some organisms capable  of destroying erythrocytes .          6-  Ig A1 proteases : Gonococci , meningococci , Hemophilus influenzae , pneumococci , may produce IgA1 protease which splits IgA and inactivates its antibody activity .</vt:lpstr>
      <vt:lpstr> Chemotherapeutic Agents       These are the agents which have lethal or inhibitory  effect on the microbes responsible , but in therapeutic concentration have little or no toxic action on the tissues .    These agents used in chemotherapy are of very diverse chemical structure .They can be divided into two categories : a- Relatively simple compounds obtained by laboratory synthesis , e.g. sulfonamides , isoniazid , PAS , trimethoprim , etc. b- Antibiotics are the substances produced by living organisms and which are active against other living organisms . Most of them are produced by soil actinomycetes . </vt:lpstr>
      <vt:lpstr>   Antibacterial agents are divided into two classes on the basis of type of action they exhibit against bacteria:  1- Bacteriostatic drugs are drugs which , in the concentration attainable in the body , only inhibit bacterial growth ,e.g. Chloramphenicol , sulfonamides , tetracyclines…,etc.    2- Bacteriocidal drugs  are the drugs which kill the bacteria by virtue of their rapid lethal action , e.g. penicillins ,cephalosporins , aminoglycosides , fucidin , nalidixic acid , etc. Bacteriocidal drugs are more effective therapeutic agents than bacteriostatic drugs .  </vt:lpstr>
      <vt:lpstr>Mechanism of Action   There are three general mechanism of action :  1- Competition with a natural substrate for the active site of enzyme ,e.g.       a. Action of sulfonamides to interfere competitively with the utilization of para-amino benzoic acid (PABA) .       b.  Action of para-amino benzoic acid with para-amino salicylic acid  (PAS) . 2- Combination with an enzyme at  a site sufficiently close to the active site as to interfere with its enzymatic function , e.g. Vancomycin , ristocetin and bacitracin . 3- Combination with nonenzymatic structural components , e.g. drugs which inhibits protein synthesis and drugs which act by damaging cytoplasmic membrane . </vt:lpstr>
      <vt:lpstr> Hospital Infections Infections which are acquired from hospitals are called Nosocomial infections. infection may become apparent during the stay of the patient in the hospital or after his discharge from the hospital . there is actual increase in the frequency and severity of infection especially due to antibiotic resistant enterobacteria , Staphylococcus aureus and Pseudomonas aeruginosa . Thus prolonged stay of  the patient in the hospital is undesired and may be a serious matter for the patient and his family .  </vt:lpstr>
      <vt:lpstr>  Patients Requiring Isolation                             Some patients really need isolation . Patients of tuberculosis , typhoid , diphtheria , Lassa fever or smallpox should not be treated or nursed in open ward as these diseases are serious and easily transmissible . Similarly , infants with measles or whooping cough should not be nursed in general ward but may be treated at home .                      Hospital infection and Prevention                                  We should be aware of some important hospital infections and about their prevention :                       1- Wounds and burns : It is important to remove all tissue debris from accidental wounds and burns as bacteria can establish more easily in damaged  tissue . A careful  and  aseptic  technique for dressing of wound preferably in dressing room reduces chances of cross infection .                                 </vt:lpstr>
      <vt:lpstr>   2- Urinary tract infection : Catheter or other instruments into the bladder may cause urinary tract infection . Used catheters are difficult to sterilize and may be the cause of cross infection also , hence disposable sterilized catheter should be used aseptically . Continuous bladder drainage with indwelling catheter becomes necessary and so receptacles of the catheter should not be open to ward air ( ascending infection ) but should preferably be kept in disposable plastic bag .  3- Alimentary tract infections : Outbreak of E. coli gastroenteritis in children and of Shigella sonnei  dysentery do occur quite oftenly in hospital . Isolation , general hygiene and exclusion of carriers are important preventive measures . 4- Baths as means of cross infections : It is commonly seen that series of babies are made to have bath in a same sink thus resulting in dispersal of pathogenic organisms especially Staphylococcus aureus through nursery . Hence , it is emphasized that if newborn babies need to be bathed , this should be done in stainless steel bowls which can easily be autoclaved after the bathing of each baby .    </vt:lpstr>
      <vt:lpstr>     Prevention of Nosocomial infections                            * Proper washing of hands .                 *  Isolation of patients , e.g. plague , influenza , measles ,etc.               * Careful and appropriate use of instruments .               *   Use of antibiotics only if required . It may be given to carrier staff or patient . *   Use of blood transfusion only if must . Disinfectant of excreta and infected material.     * Surveillance of infection properly and regularly .                * Use of vaccine , e.g. tetany gas gangrene ,hepatitis B , etc.              Factors Responsible for Hospital Infections * Neonates of aged patients have risk of getting hospital infection because of long stay and decreased immunity . * Impaired defense mechanisms of patients due to disease or treatment .  * Hospital environment contains relatively heavy load of microorganisms .  * Major invasive diagnostic or therapy procedures . * Advance treatment of cancer , organ transplantation , etc.  * Presence of multidrug resistant bacteria ,etc.     </vt:lpstr>
      <vt:lpstr>     Sources of Hospital infection  * Infecting microorganisms from fellow patients which may be multidrug resistant . * Infecting organisms from hospital staff . * Infecting organisms from instruments , blood products , intravenous fluid , etc. * From patient's normal flora , etc . * Insects are also source of multidrug infection . *  Organism may be present in air , dust , water , antiseptic solution , food , etc. * Surfaces contaminated by patient's secretions , blood fluid , etc.  Mode of Infection   * Airborne  * Contact , e.g. hands , clothing , etc.  * Food and water. * Hospital equipment and instruments . * By parenteral route .     </vt:lpstr>
      <vt:lpstr>Hand washing  Hands have key role in patient care , e.g. touching the patients , using the equipment , furniture and even greetings. Nurse to patient and doctor to patient contacts occur through hands . At the same time hands are also responsible in transmitting disease through microorganisms . Hence , nurses and other workers should keep their hands thoroughly clean before making contact with patients . Resident flora over the hands usually consists of :  1- Staphylococcus epidermidis 2- Micrococci 3- Gram-positive Bacilli </vt:lpstr>
      <vt:lpstr>The Resident flora  is difficult to remove by simple washing or scrubbing . They are temporarily inactivated with antiseptic lotions,creams or antibiotic preparations .           Inspite of all this , significant growth occurs within 24 hours of treatment . These transient microbial flora capable of causing diseases and comprises of : 1- Staphylococcus aureus  2- Streptococci 3- Gram-negative bacilli like Escherichia coli , Pseudomonas , etc. 4- Viruses. Transient flora is loosely attached to upper layer of the skin and may be removed by washing with soap and water . </vt:lpstr>
      <vt:lpstr>Factors Influencing Hand Washing 1- Alcohol or iodine or chlorohexidine can be used in high risk areas and must be following the instruction given on the label strictly. 2- Frequency of hand washing with soap and water up to two per hour is alright with using of antimicrobial soap instead of ordinary soap . 3- Amount of soap or antiseptic solution should be around  1  ml  liquid soap for removing dirt . Alcohol containing antiseptic solutions need moisture to be effective , e.g. 3 ml antimicrobial soap solution for 10 seconds duration  and 25 ml alcohol is required  for 5 minutes to surgical scrub of hands and arm . 4- Duration of wash should be at least  10 to 15 seconds . For surgical purposes washing may be adequate for 1 to 2 minutes . 5- In washing hands along with palm and back side of the hands , area between fingers and nails should be cleaned  thoroughly . It is desirable to keep the nails trimmed and short .   </vt:lpstr>
      <vt:lpstr>Steps To Wash Hands 1- Wet hands and apply soap . Rub palms  together until soap is bubbly .  2- Rub each palm over the back of the other hand . 3- Rub between your fingers (Interlocked) . 4- Rub between your fingers on each hand . 5- Rub around each of your thumbs . 6- Rub both palms with finger tips then rinse and dry your hands .   </vt:lpstr>
      <vt:lpstr>When To Wash Hands 1- First thing one should do while arriving for duty . 2-  Before  and after eating food , feeding a child , administering medication . 3- Applying diapering and toileting . 4- Attending patients ( before and after ). 5- After handling body fluids , e.g. blood , mucus , vomit , urine , etc</vt:lpstr>
      <vt:lpstr>6- Wiping noses , mouth , sores , etc.  7- Handling uncooked food ( raw meat , poultry and vegetables ). 8- When leaving for the day . 9- After cleaning . 10- When hands appear dirty . </vt:lpstr>
      <vt:lpstr>  How To Wash Hands Following methods should be followed : 1- Make sure a clean , disposable paper ( or single use ) towel is available . 2- Turn on water ( 15.6 to 48.9̊ C ) temperature . 3- Moisten hands with water and apply liquid soap to hands . 4- Rub hands together until soap lather appears and continue for 10 to 15 seconds . 5- Finally wash hands with clean water and dry them .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and Nurse</dc:title>
  <dc:creator>luaay</dc:creator>
  <cp:lastModifiedBy>EnGiNeeRx</cp:lastModifiedBy>
  <cp:revision>52</cp:revision>
  <dcterms:created xsi:type="dcterms:W3CDTF">2013-12-30T07:59:29Z</dcterms:created>
  <dcterms:modified xsi:type="dcterms:W3CDTF">2022-11-16T21:51:03Z</dcterms:modified>
</cp:coreProperties>
</file>